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23"/>
  </p:notesMasterIdLst>
  <p:sldIdLst>
    <p:sldId id="256" r:id="rId2"/>
    <p:sldId id="257" r:id="rId3"/>
    <p:sldId id="258" r:id="rId4"/>
    <p:sldId id="259" r:id="rId5"/>
    <p:sldId id="260" r:id="rId6"/>
    <p:sldId id="261" r:id="rId7"/>
    <p:sldId id="263" r:id="rId8"/>
    <p:sldId id="264" r:id="rId9"/>
    <p:sldId id="265" r:id="rId10"/>
    <p:sldId id="266" r:id="rId11"/>
    <p:sldId id="267" r:id="rId12"/>
    <p:sldId id="268" r:id="rId13"/>
    <p:sldId id="269" r:id="rId14"/>
    <p:sldId id="270" r:id="rId15"/>
    <p:sldId id="271" r:id="rId16"/>
    <p:sldId id="272" r:id="rId17"/>
    <p:sldId id="273" r:id="rId18"/>
    <p:sldId id="275" r:id="rId19"/>
    <p:sldId id="274" r:id="rId20"/>
    <p:sldId id="276" r:id="rId21"/>
    <p:sldId id="27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22"/>
    <p:restoredTop sz="80262"/>
  </p:normalViewPr>
  <p:slideViewPr>
    <p:cSldViewPr snapToGrid="0" snapToObjects="1">
      <p:cViewPr varScale="1">
        <p:scale>
          <a:sx n="128" d="100"/>
          <a:sy n="128" d="100"/>
        </p:scale>
        <p:origin x="52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tiff>
</file>

<file path=ppt/media/image11.tiff>
</file>

<file path=ppt/media/image12.tiff>
</file>

<file path=ppt/media/image13.tiff>
</file>

<file path=ppt/media/image14.tiff>
</file>

<file path=ppt/media/image15.tiff>
</file>

<file path=ppt/media/image16.tiff>
</file>

<file path=ppt/media/image2.jpeg>
</file>

<file path=ppt/media/image3.tiff>
</file>

<file path=ppt/media/image4.tiff>
</file>

<file path=ppt/media/image5.jpeg>
</file>

<file path=ppt/media/image6.jpeg>
</file>

<file path=ppt/media/image7.jpe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EAE423-25D9-A040-9086-7EFCE620D35D}" type="datetimeFigureOut">
              <a:rPr lang="en-US" smtClean="0"/>
              <a:t>1/19/2023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1EF36A-4186-2643-B0EB-B06B50C1DAA3}" type="slidenum">
              <a:rPr lang="en-US" smtClean="0"/>
              <a:t>‹#›</a:t>
            </a:fld>
            <a:endParaRPr lang="en-US"/>
          </a:p>
        </p:txBody>
      </p:sp>
    </p:spTree>
    <p:extLst>
      <p:ext uri="{BB962C8B-B14F-4D97-AF65-F5344CB8AC3E}">
        <p14:creationId xmlns:p14="http://schemas.microsoft.com/office/powerpoint/2010/main" val="274543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disciplines contributed ideas, viewpoints, and techniques to AI!</a:t>
            </a:r>
          </a:p>
          <a:p>
            <a:r>
              <a:rPr lang="en-US" dirty="0"/>
              <a:t>--Philosophy: Dealing with issues such as ‘how does the mind arise from the physical brain’, ‘where does knowledge come from’ , and ‘how does knowledge lead to action’</a:t>
            </a:r>
          </a:p>
          <a:p>
            <a:r>
              <a:rPr lang="en-US" dirty="0"/>
              <a:t>--Mathematics – What can be computed? How do we reason with uncertain information?</a:t>
            </a:r>
          </a:p>
          <a:p>
            <a:r>
              <a:rPr lang="en-US" dirty="0"/>
              <a:t>--Economics – How should we make decisions to maximize payoff</a:t>
            </a:r>
          </a:p>
          <a:p>
            <a:r>
              <a:rPr lang="en-US" dirty="0"/>
              <a:t>--Neuroscience – how do brains process information</a:t>
            </a:r>
          </a:p>
          <a:p>
            <a:r>
              <a:rPr lang="en-US" dirty="0"/>
              <a:t>--Psychology – How do humans and animals think and act? Cognitive psychology – brain as information processing device.</a:t>
            </a:r>
          </a:p>
          <a:p>
            <a:r>
              <a:rPr lang="en-US" dirty="0"/>
              <a:t>--Computer Engineering – How can we build an efficient computer</a:t>
            </a:r>
          </a:p>
          <a:p>
            <a:r>
              <a:rPr lang="en-US" dirty="0"/>
              <a:t>--Control Theory and Cybernetics – How can artifacts operate under their own control?</a:t>
            </a:r>
          </a:p>
          <a:p>
            <a:r>
              <a:rPr lang="en-US" dirty="0"/>
              <a:t>--Linguistics – How does language relate to thought?</a:t>
            </a:r>
          </a:p>
          <a:p>
            <a:endParaRPr lang="en-US" dirty="0"/>
          </a:p>
          <a:p>
            <a:r>
              <a:rPr lang="en-US" dirty="0"/>
              <a:t>As you can see, AI is a confluence of varied, rich, deep fields!</a:t>
            </a:r>
          </a:p>
        </p:txBody>
      </p:sp>
      <p:sp>
        <p:nvSpPr>
          <p:cNvPr id="4" name="Slide Number Placeholder 3"/>
          <p:cNvSpPr>
            <a:spLocks noGrp="1"/>
          </p:cNvSpPr>
          <p:nvPr>
            <p:ph type="sldNum" sz="quarter" idx="5"/>
          </p:nvPr>
        </p:nvSpPr>
        <p:spPr/>
        <p:txBody>
          <a:bodyPr/>
          <a:lstStyle/>
          <a:p>
            <a:fld id="{841EF36A-4186-2643-B0EB-B06B50C1DAA3}" type="slidenum">
              <a:rPr lang="en-US" smtClean="0"/>
              <a:t>4</a:t>
            </a:fld>
            <a:endParaRPr lang="en-US"/>
          </a:p>
        </p:txBody>
      </p:sp>
    </p:spTree>
    <p:extLst>
      <p:ext uri="{BB962C8B-B14F-4D97-AF65-F5344CB8AC3E}">
        <p14:creationId xmlns:p14="http://schemas.microsoft.com/office/powerpoint/2010/main" val="42177188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with what you do know, these atomic facts in the world, and building off of those atomic facts to discover new facts.</a:t>
            </a:r>
          </a:p>
          <a:p>
            <a:endParaRPr lang="en-US" dirty="0"/>
          </a:p>
          <a:p>
            <a:r>
              <a:rPr lang="en-US" dirty="0"/>
              <a:t>This is cool and powerful, and this approach has been used to author new mathematical proofs!</a:t>
            </a:r>
          </a:p>
          <a:p>
            <a:endParaRPr lang="en-US" dirty="0"/>
          </a:p>
          <a:p>
            <a:r>
              <a:rPr lang="en-US" dirty="0"/>
              <a:t>However, there’s a couple of major stumbling blocks with this approach. The real world is messy and hard to formalize – it’s tough to break things down into those little tiny atomic truths like that!  Especially when dealing with knowledge that is less than 100% certain!</a:t>
            </a:r>
          </a:p>
          <a:p>
            <a:endParaRPr lang="en-US" dirty="0"/>
          </a:p>
          <a:p>
            <a:r>
              <a:rPr lang="en-US" dirty="0"/>
              <a:t>The second is that this approach is computationally intractable – as you start building up more and more of these facts, it’s hard to know what steps to try first, but without knowledge of heuristics you might spend a lot of resources going down a “bad path”.</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13</a:t>
            </a:fld>
            <a:endParaRPr lang="en-US"/>
          </a:p>
        </p:txBody>
      </p:sp>
    </p:spTree>
    <p:extLst>
      <p:ext uri="{BB962C8B-B14F-4D97-AF65-F5344CB8AC3E}">
        <p14:creationId xmlns:p14="http://schemas.microsoft.com/office/powerpoint/2010/main" val="39601482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Rationality definition: maybe allude to omniscience later on.</a:t>
            </a:r>
          </a:p>
          <a:p>
            <a:endParaRPr lang="en-US" dirty="0"/>
          </a:p>
          <a:p>
            <a:r>
              <a:rPr lang="en-US" dirty="0"/>
              <a:t>Performance measure is something we’ll be talking about a lot in the future – it’s basically a way of evaluating how “good” of a job an agent is doing. </a:t>
            </a:r>
          </a:p>
          <a:p>
            <a:endParaRPr lang="en-US" dirty="0"/>
          </a:p>
          <a:p>
            <a:r>
              <a:rPr lang="en-US" dirty="0"/>
              <a:t>And by agent we just mean, something that acts. And although you could say that ANY computer program ”does something”, the notion of a computer agent is expected to do more: operate autonomously, perceive their environment, persist over a long time period, adapt to change, create and pursue goals.</a:t>
            </a:r>
          </a:p>
          <a:p>
            <a:endParaRPr lang="en-US" dirty="0"/>
          </a:p>
          <a:p>
            <a:endParaRPr lang="en-US" dirty="0"/>
          </a:p>
          <a:p>
            <a:r>
              <a:rPr lang="en-US" dirty="0"/>
              <a:t>Rational Agent: trying to figure out the best thing to do. Though as we’ll see, there may be situations where there is </a:t>
            </a:r>
            <a:r>
              <a:rPr lang="en-US" dirty="0" err="1"/>
              <a:t>uncertainy</a:t>
            </a:r>
            <a:r>
              <a:rPr lang="en-US" dirty="0"/>
              <a:t> involved, in which case it is just trying to “do its best” as it were.</a:t>
            </a:r>
          </a:p>
          <a:p>
            <a:endParaRPr lang="en-US" dirty="0"/>
          </a:p>
          <a:p>
            <a:r>
              <a:rPr lang="en-US" dirty="0"/>
              <a:t>More general than “laws of thought” – this includes it (sometimes logical inference is to think rationally) but this includes more things. For example, putting your hand on a hot stove and immediately recoiling as a reflex is probably going to evaluate higher on your performance measure than thinking of a lot of logical deductions and careful deliberation.</a:t>
            </a:r>
          </a:p>
        </p:txBody>
      </p:sp>
      <p:sp>
        <p:nvSpPr>
          <p:cNvPr id="4" name="Slide Number Placeholder 3"/>
          <p:cNvSpPr>
            <a:spLocks noGrp="1"/>
          </p:cNvSpPr>
          <p:nvPr>
            <p:ph type="sldNum" sz="quarter" idx="5"/>
          </p:nvPr>
        </p:nvSpPr>
        <p:spPr/>
        <p:txBody>
          <a:bodyPr/>
          <a:lstStyle/>
          <a:p>
            <a:fld id="{841EF36A-4186-2643-B0EB-B06B50C1DAA3}" type="slidenum">
              <a:rPr lang="en-US" smtClean="0"/>
              <a:t>14</a:t>
            </a:fld>
            <a:endParaRPr lang="en-US"/>
          </a:p>
        </p:txBody>
      </p:sp>
    </p:spTree>
    <p:extLst>
      <p:ext uri="{BB962C8B-B14F-4D97-AF65-F5344CB8AC3E}">
        <p14:creationId xmlns:p14="http://schemas.microsoft.com/office/powerpoint/2010/main" val="31018460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Bank programs, grocery store checkout, etc. – but the idea that this frees up humans displaced from old jobs to now do more exciting/fulfilling jobs is the main argument.</a:t>
            </a:r>
          </a:p>
          <a:p>
            <a:endParaRPr lang="en-US" dirty="0"/>
          </a:p>
          <a:p>
            <a:r>
              <a:rPr lang="en-US" dirty="0"/>
              <a:t>May prove that thing that we were talking about with the Chinese room – that humans ARE automata basically. But mankind has faced similar threats to our ego (Earth isn’t the center of the solar system, we’re biologically connected to apes, etc.)</a:t>
            </a:r>
          </a:p>
          <a:p>
            <a:endParaRPr lang="en-US" dirty="0"/>
          </a:p>
          <a:p>
            <a:r>
              <a:rPr lang="en-US" dirty="0"/>
              <a:t>The fear that advanced technology will be used by the powerful to suppress their rivals. One can make the claim that this is like a “medieval helmet” taken to extreme ends. No moral objection to wearing a helmet against other warriors. certainly no objection to that So are AI based drone warfare really so different than a technology advance meant to protect combatants? But still, there could be issues. What if your nation had the very best helmets – it might be inclined to go to war more often through a sense of </a:t>
            </a:r>
            <a:r>
              <a:rPr lang="en-US" dirty="0" err="1"/>
              <a:t>overconfience</a:t>
            </a:r>
            <a:r>
              <a:rPr lang="en-US" dirty="0"/>
              <a:t>; advanced technology could continue with that too leading to reckless, unnecessary war and fighting. But other things too – surveillance, loss of privacy, and there are many people debating what the best course of that is, ranging from “you never had privacy anyway, get over it” to making the surveillance available for all.</a:t>
            </a:r>
          </a:p>
          <a:p>
            <a:endParaRPr lang="en-US" dirty="0"/>
          </a:p>
          <a:p>
            <a:r>
              <a:rPr lang="en-US" dirty="0"/>
              <a:t>If a doctor relies on an AI to help administer medicine, and the diagnosis is wrong, who is at fault, the human or the doctor? At present, systems like this are considered the same as textbooks – physician is responsible for understanding the reasoning. This ties in also with ideas of creating systems, and unexpected bias creeping in. This can be seen with hiring decisions happening at Amazon.</a:t>
            </a:r>
          </a:p>
          <a:p>
            <a:endParaRPr lang="en-US" dirty="0"/>
          </a:p>
          <a:p>
            <a:r>
              <a:rPr lang="en-US" dirty="0"/>
              <a:t>From Frankenstein to Terminator to Matrix, we have artificial life being a threat to humanity – the idea that they represent the unknown (and, perhaps, our hubris, as opposed to other end of the world scenarios such as aliens attacking). There could be state estimation errors: an autonomous car misreads a lane, causing a car accident. An automated missile system misreads an incoming attack, and launches its missiles, causing an international incident. But, in theory, these aren’t *more* dangerous or *more* possible than with humans at the helm. And a system of “checks and balances” in place could help mitigate this. There’s also the idea of “performance measures” we talked about, or “utility functions” – these are hard to write. Let’s say you write “minimize human suffering” – but humans are REAL GOOD at finding problems, even in paradise. So the optimal solution is to terminate the human race as quickly as possible to end all suffering! No humans, no suffering! Or for those of you who took game dev last semester, “Universal Paperclips” was predicated on the notion of an AI whose utility was predicated on the number of paperclips produced. So, ah, writing good utility functions is very important! And also, hopefully that if the robot has been programmed to be capable of deducing “end humans to end suffering”, it is ALSO smart enough to deduce that “minimize human suffering” did not INTEND that.</a:t>
            </a:r>
          </a:p>
          <a:p>
            <a:endParaRPr lang="en-US" dirty="0"/>
          </a:p>
          <a:p>
            <a:r>
              <a:rPr lang="en-US" dirty="0"/>
              <a:t>There’s a third point, that is the most unique to AI – the notion of the singularity – that a machine can “learn” to the point that it develops unintended behavior. People have predicted the singularity happening as early as 2023, but this feels unlikely. Technology grows quickly but then tapers off. Sometimes we hit hard limits. It’s difficult, at present, to know what the future will hold in this regard.</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15</a:t>
            </a:fld>
            <a:endParaRPr lang="en-US"/>
          </a:p>
        </p:txBody>
      </p:sp>
    </p:spTree>
    <p:extLst>
      <p:ext uri="{BB962C8B-B14F-4D97-AF65-F5344CB8AC3E}">
        <p14:creationId xmlns:p14="http://schemas.microsoft.com/office/powerpoint/2010/main" val="39727133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people relish the singularity. A glorious future where we transcend the limitations of the physical. But of course, with all of us augmented, what’s to say that we won’t also augment human’s destructive inclinations.</a:t>
            </a:r>
          </a:p>
        </p:txBody>
      </p:sp>
      <p:sp>
        <p:nvSpPr>
          <p:cNvPr id="4" name="Slide Number Placeholder 3"/>
          <p:cNvSpPr>
            <a:spLocks noGrp="1"/>
          </p:cNvSpPr>
          <p:nvPr>
            <p:ph type="sldNum" sz="quarter" idx="5"/>
          </p:nvPr>
        </p:nvSpPr>
        <p:spPr/>
        <p:txBody>
          <a:bodyPr/>
          <a:lstStyle/>
          <a:p>
            <a:fld id="{841EF36A-4186-2643-B0EB-B06B50C1DAA3}" type="slidenum">
              <a:rPr lang="en-US" smtClean="0"/>
              <a:t>16</a:t>
            </a:fld>
            <a:endParaRPr lang="en-US"/>
          </a:p>
        </p:txBody>
      </p:sp>
    </p:spTree>
    <p:extLst>
      <p:ext uri="{BB962C8B-B14F-4D97-AF65-F5344CB8AC3E}">
        <p14:creationId xmlns:p14="http://schemas.microsoft.com/office/powerpoint/2010/main" val="348635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17</a:t>
            </a:fld>
            <a:endParaRPr lang="en-US"/>
          </a:p>
        </p:txBody>
      </p:sp>
    </p:spTree>
    <p:extLst>
      <p:ext uri="{BB962C8B-B14F-4D97-AF65-F5344CB8AC3E}">
        <p14:creationId xmlns:p14="http://schemas.microsoft.com/office/powerpoint/2010/main" val="37901147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Generative, parametric techniques to construct architectures of Villas!</a:t>
            </a:r>
          </a:p>
        </p:txBody>
      </p:sp>
      <p:sp>
        <p:nvSpPr>
          <p:cNvPr id="4" name="Slide Number Placeholder 3"/>
          <p:cNvSpPr>
            <a:spLocks noGrp="1"/>
          </p:cNvSpPr>
          <p:nvPr>
            <p:ph type="sldNum" sz="quarter" idx="5"/>
          </p:nvPr>
        </p:nvSpPr>
        <p:spPr/>
        <p:txBody>
          <a:bodyPr/>
          <a:lstStyle/>
          <a:p>
            <a:fld id="{841EF36A-4186-2643-B0EB-B06B50C1DAA3}" type="slidenum">
              <a:rPr lang="en-US" smtClean="0"/>
              <a:t>18</a:t>
            </a:fld>
            <a:endParaRPr lang="en-US"/>
          </a:p>
        </p:txBody>
      </p:sp>
    </p:spTree>
    <p:extLst>
      <p:ext uri="{BB962C8B-B14F-4D97-AF65-F5344CB8AC3E}">
        <p14:creationId xmlns:p14="http://schemas.microsoft.com/office/powerpoint/2010/main" val="5286677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19</a:t>
            </a:fld>
            <a:endParaRPr lang="en-US"/>
          </a:p>
        </p:txBody>
      </p:sp>
    </p:spTree>
    <p:extLst>
      <p:ext uri="{BB962C8B-B14F-4D97-AF65-F5344CB8AC3E}">
        <p14:creationId xmlns:p14="http://schemas.microsoft.com/office/powerpoint/2010/main" val="28139500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20</a:t>
            </a:fld>
            <a:endParaRPr lang="en-US"/>
          </a:p>
        </p:txBody>
      </p:sp>
    </p:spTree>
    <p:extLst>
      <p:ext uri="{BB962C8B-B14F-4D97-AF65-F5344CB8AC3E}">
        <p14:creationId xmlns:p14="http://schemas.microsoft.com/office/powerpoint/2010/main" val="17376736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There’s a lot to learn!</a:t>
            </a:r>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21</a:t>
            </a:fld>
            <a:endParaRPr lang="en-US"/>
          </a:p>
        </p:txBody>
      </p:sp>
    </p:spTree>
    <p:extLst>
      <p:ext uri="{BB962C8B-B14F-4D97-AF65-F5344CB8AC3E}">
        <p14:creationId xmlns:p14="http://schemas.microsoft.com/office/powerpoint/2010/main" val="3973423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Rationalism: Aristotle and Leibnitz and Descartes (Descartes is ‘I think therefore I am’). Tied to the notion of free will – we reason to think about the world and behave within it. If the mind was purely a physical conception, governed entirely by physical law, then it has no more free will than a rock “deciding” to fall toward the center of the earth.</a:t>
            </a:r>
          </a:p>
          <a:p>
            <a:endParaRPr lang="en-US" dirty="0"/>
          </a:p>
          <a:p>
            <a:r>
              <a:rPr lang="en-US" dirty="0"/>
              <a:t>Dualism: there there’s a part of the human mind (or spirit, or soul) that exists outside of nature, exempt from physical laws.</a:t>
            </a:r>
          </a:p>
          <a:p>
            <a:endParaRPr lang="en-US" dirty="0"/>
          </a:p>
          <a:p>
            <a:r>
              <a:rPr lang="en-US" dirty="0"/>
              <a:t>Materialism: brain is operating according to physics, and THAT’S what constitutes the mind! Free will is just the way that the perception of available choices appears to the person or animal or whatever doing the choosing.</a:t>
            </a:r>
          </a:p>
          <a:p>
            <a:endParaRPr lang="en-US" dirty="0"/>
          </a:p>
          <a:p>
            <a:r>
              <a:rPr lang="en-US" dirty="0"/>
              <a:t>The above is about the mind establishing knowledge, now we move in to the sources of knowledge.</a:t>
            </a:r>
          </a:p>
          <a:p>
            <a:endParaRPr lang="en-US" dirty="0"/>
          </a:p>
          <a:p>
            <a:r>
              <a:rPr lang="en-US" dirty="0"/>
              <a:t>Empiricism: Nothing is in the understanding which was not first in the senses. </a:t>
            </a:r>
          </a:p>
          <a:p>
            <a:endParaRPr lang="en-US" dirty="0"/>
          </a:p>
          <a:p>
            <a:r>
              <a:rPr lang="en-US" dirty="0"/>
              <a:t>Logical Positivism: Everything knowable can be constructed through logic, where any given truth is connected to sensory input. Combination of rationalism and Empiricism. We take what we observe (empiricism) and use that to reason about new things that perhaps we haven’t observed (rationalism).</a:t>
            </a:r>
          </a:p>
        </p:txBody>
      </p:sp>
      <p:sp>
        <p:nvSpPr>
          <p:cNvPr id="4" name="Slide Number Placeholder 3"/>
          <p:cNvSpPr>
            <a:spLocks noGrp="1"/>
          </p:cNvSpPr>
          <p:nvPr>
            <p:ph type="sldNum" sz="quarter" idx="5"/>
          </p:nvPr>
        </p:nvSpPr>
        <p:spPr/>
        <p:txBody>
          <a:bodyPr/>
          <a:lstStyle/>
          <a:p>
            <a:fld id="{841EF36A-4186-2643-B0EB-B06B50C1DAA3}" type="slidenum">
              <a:rPr lang="en-US" smtClean="0"/>
              <a:t>5</a:t>
            </a:fld>
            <a:endParaRPr lang="en-US"/>
          </a:p>
        </p:txBody>
      </p:sp>
    </p:spTree>
    <p:extLst>
      <p:ext uri="{BB962C8B-B14F-4D97-AF65-F5344CB8AC3E}">
        <p14:creationId xmlns:p14="http://schemas.microsoft.com/office/powerpoint/2010/main" val="2067127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Mentalism: That a mind is made up of these thoughts and beliefs! That introspection on the thought process is very important! That’s a difficult enough task for humans (lots of subjectivity involved, vocalizing your thought process), but couldn’t work at all for animals (because we can’t hear/understand them)!</a:t>
            </a:r>
          </a:p>
          <a:p>
            <a:endParaRPr lang="en-US" dirty="0"/>
          </a:p>
          <a:p>
            <a:r>
              <a:rPr lang="en-US" dirty="0"/>
              <a:t>Behaviorism: Introspection can’t provide reliable results, the internal working of the mind can’t be observed. Behaviorism is all about looking at the actions that a being takes. If you are familiar with B.F. Skinner, he did a lot of work for Behaviorism. Seeing and observing and cataloguing the stimuli on a creature, and the response that is produced. This taught us a lot about rats and pigeons, but led to less success about understanding humans.</a:t>
            </a:r>
          </a:p>
        </p:txBody>
      </p:sp>
      <p:sp>
        <p:nvSpPr>
          <p:cNvPr id="4" name="Slide Number Placeholder 3"/>
          <p:cNvSpPr>
            <a:spLocks noGrp="1"/>
          </p:cNvSpPr>
          <p:nvPr>
            <p:ph type="sldNum" sz="quarter" idx="5"/>
          </p:nvPr>
        </p:nvSpPr>
        <p:spPr/>
        <p:txBody>
          <a:bodyPr/>
          <a:lstStyle/>
          <a:p>
            <a:fld id="{841EF36A-4186-2643-B0EB-B06B50C1DAA3}" type="slidenum">
              <a:rPr lang="en-US" smtClean="0"/>
              <a:t>6</a:t>
            </a:fld>
            <a:endParaRPr lang="en-US"/>
          </a:p>
        </p:txBody>
      </p:sp>
    </p:spTree>
    <p:extLst>
      <p:ext uri="{BB962C8B-B14F-4D97-AF65-F5344CB8AC3E}">
        <p14:creationId xmlns:p14="http://schemas.microsoft.com/office/powerpoint/2010/main" val="1906779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if those previous slides didn’t prime you, there’s going to be a lot of vocabulary in this class, and a lot of terms and phrases. One common term you might have already heard is Weak AI vs Strong AI</a:t>
            </a:r>
          </a:p>
          <a:p>
            <a:endParaRPr lang="en-US" dirty="0"/>
          </a:p>
          <a:p>
            <a:r>
              <a:rPr lang="en-US" dirty="0"/>
              <a:t>These are both used to refer to different philosophical arguments, as well as a way of describing specific AI systems.</a:t>
            </a:r>
          </a:p>
          <a:p>
            <a:endParaRPr lang="en-US" dirty="0"/>
          </a:p>
          <a:p>
            <a:r>
              <a:rPr lang="en-US" dirty="0"/>
              <a:t>Although, that said, many AI researchers take the Weak hypothesis for granted (“of *course* they can act as if they are intelligent) and don’t concern themselves with the Strong AI hypothesis (as long as the program works who cares if you call it a simulation of intelligence or real intelligence?). But even if many AI researchers don’t concern themselves with it, this actually gets at some pretty heady ethical ramifications of AI programming, and the very nature of consciousness itself.</a:t>
            </a:r>
          </a:p>
        </p:txBody>
      </p:sp>
      <p:sp>
        <p:nvSpPr>
          <p:cNvPr id="4" name="Slide Number Placeholder 3"/>
          <p:cNvSpPr>
            <a:spLocks noGrp="1"/>
          </p:cNvSpPr>
          <p:nvPr>
            <p:ph type="sldNum" sz="quarter" idx="5"/>
          </p:nvPr>
        </p:nvSpPr>
        <p:spPr/>
        <p:txBody>
          <a:bodyPr/>
          <a:lstStyle/>
          <a:p>
            <a:fld id="{841EF36A-4186-2643-B0EB-B06B50C1DAA3}" type="slidenum">
              <a:rPr lang="en-US" smtClean="0"/>
              <a:t>7</a:t>
            </a:fld>
            <a:endParaRPr lang="en-US"/>
          </a:p>
        </p:txBody>
      </p:sp>
    </p:spTree>
    <p:extLst>
      <p:ext uri="{BB962C8B-B14F-4D97-AF65-F5344CB8AC3E}">
        <p14:creationId xmlns:p14="http://schemas.microsoft.com/office/powerpoint/2010/main" val="338470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Connected to this idea is a famous thought experiment by John Searle. </a:t>
            </a:r>
          </a:p>
          <a:p>
            <a:endParaRPr lang="en-US" dirty="0"/>
          </a:p>
          <a:p>
            <a:r>
              <a:rPr lang="en-US" dirty="0"/>
              <a:t>Imagine if you will a room with no windows or other way of seeing into the outside world. In the original this room is in China, but that’s less important. It could be France, Or Mars, or anywhere. In this room is a person who *does not speak or understand the language* AT ALL, but outside of the room, everyone speaks and understands it. Into this room, messages in this foreign language are sent in. The poor person in the room has no understanding of them whatsoever. However, they have a giant book, perhaps infinitely impossibly large, that tells them to write certain things down, and send them back out into the outside world. What is written makes perfect sense in response to whatever input was initially provided.</a:t>
            </a:r>
          </a:p>
        </p:txBody>
      </p:sp>
      <p:sp>
        <p:nvSpPr>
          <p:cNvPr id="4" name="Slide Number Placeholder 3"/>
          <p:cNvSpPr>
            <a:spLocks noGrp="1"/>
          </p:cNvSpPr>
          <p:nvPr>
            <p:ph type="sldNum" sz="quarter" idx="5"/>
          </p:nvPr>
        </p:nvSpPr>
        <p:spPr/>
        <p:txBody>
          <a:bodyPr/>
          <a:lstStyle/>
          <a:p>
            <a:fld id="{841EF36A-4186-2643-B0EB-B06B50C1DAA3}" type="slidenum">
              <a:rPr lang="en-US" smtClean="0"/>
              <a:t>8</a:t>
            </a:fld>
            <a:endParaRPr lang="en-US"/>
          </a:p>
        </p:txBody>
      </p:sp>
    </p:spTree>
    <p:extLst>
      <p:ext uri="{BB962C8B-B14F-4D97-AF65-F5344CB8AC3E}">
        <p14:creationId xmlns:p14="http://schemas.microsoft.com/office/powerpoint/2010/main" val="3194068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hopefully see some of the parallels here between a black box program…</a:t>
            </a:r>
          </a:p>
          <a:p>
            <a:endParaRPr lang="en-US" dirty="0"/>
          </a:p>
          <a:p>
            <a:r>
              <a:rPr lang="en-US" dirty="0"/>
              <a:t>We have the input and output…</a:t>
            </a:r>
          </a:p>
          <a:p>
            <a:r>
              <a:rPr lang="en-US" dirty="0"/>
              <a:t>The Human is the CPU</a:t>
            </a:r>
          </a:p>
          <a:p>
            <a:r>
              <a:rPr lang="en-US" dirty="0"/>
              <a:t>The rule book is the program,</a:t>
            </a:r>
          </a:p>
          <a:p>
            <a:endParaRPr lang="en-US" dirty="0"/>
          </a:p>
          <a:p>
            <a:r>
              <a:rPr lang="en-US" dirty="0"/>
              <a:t>Human does not understand Chinese, and the rule book is just a big thing of paper, so it doesn’t understand Chinese, therefore, there’s no understanding of Chinese going on here. Even though to outside observers, it certainly feels like *something* about the room is understanding Chinese!  THUS – even though the program is running “correctly”, it doesn’t necessarily mean that there is understanding.</a:t>
            </a:r>
          </a:p>
          <a:p>
            <a:endParaRPr lang="en-US" dirty="0"/>
          </a:p>
          <a:p>
            <a:r>
              <a:rPr lang="en-US" dirty="0"/>
              <a:t>This is controversial for a number of reasons (water is wet, although hydrogen and oxygen are not – the whole can have qualities that the constitutive parts do not). The notion that perhaps this is exactly how humans behave – you say something to be, it goes into the “Chinese Room” of my brain where processes that I can “follow” but not “understand” exist, and I produce output. Searle says that isn’t what he believes, that even if the human brain is running some “AI” program that there’s still something special happening at the level of neurons that distinguishes us. But what that is exactly, is left unspecified. And so, the question of “what’s there to be a mind”? Remains a great mystery. </a:t>
            </a:r>
          </a:p>
        </p:txBody>
      </p:sp>
      <p:sp>
        <p:nvSpPr>
          <p:cNvPr id="4" name="Slide Number Placeholder 3"/>
          <p:cNvSpPr>
            <a:spLocks noGrp="1"/>
          </p:cNvSpPr>
          <p:nvPr>
            <p:ph type="sldNum" sz="quarter" idx="5"/>
          </p:nvPr>
        </p:nvSpPr>
        <p:spPr/>
        <p:txBody>
          <a:bodyPr/>
          <a:lstStyle/>
          <a:p>
            <a:fld id="{841EF36A-4186-2643-B0EB-B06B50C1DAA3}" type="slidenum">
              <a:rPr lang="en-US" smtClean="0"/>
              <a:t>9</a:t>
            </a:fld>
            <a:endParaRPr lang="en-US"/>
          </a:p>
        </p:txBody>
      </p:sp>
    </p:spTree>
    <p:extLst>
      <p:ext uri="{BB962C8B-B14F-4D97-AF65-F5344CB8AC3E}">
        <p14:creationId xmlns:p14="http://schemas.microsoft.com/office/powerpoint/2010/main" val="3705309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10</a:t>
            </a:fld>
            <a:endParaRPr lang="en-US"/>
          </a:p>
        </p:txBody>
      </p:sp>
    </p:spTree>
    <p:extLst>
      <p:ext uri="{BB962C8B-B14F-4D97-AF65-F5344CB8AC3E}">
        <p14:creationId xmlns:p14="http://schemas.microsoft.com/office/powerpoint/2010/main" val="5655408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Proposed  by Alan Turing in 1950</a:t>
            </a:r>
          </a:p>
          <a:p>
            <a:endParaRPr lang="en-US" dirty="0"/>
          </a:p>
          <a:p>
            <a:r>
              <a:rPr lang="en-US" dirty="0"/>
              <a:t>NLP – to “hear” what is being said, and to “write” what the answer is.</a:t>
            </a:r>
          </a:p>
          <a:p>
            <a:r>
              <a:rPr lang="en-US" dirty="0"/>
              <a:t>Knowledge Representation: To Store what it knows or hears.</a:t>
            </a:r>
          </a:p>
          <a:p>
            <a:r>
              <a:rPr lang="en-US" dirty="0"/>
              <a:t>Automated reasoning: Use Stored information to </a:t>
            </a:r>
            <a:r>
              <a:rPr lang="en-US" dirty="0" err="1"/>
              <a:t>answr</a:t>
            </a:r>
            <a:r>
              <a:rPr lang="en-US" dirty="0"/>
              <a:t> questions and draw new conclusions.</a:t>
            </a:r>
          </a:p>
          <a:p>
            <a:r>
              <a:rPr lang="en-US" dirty="0"/>
              <a:t>Machine Learning: Adapt to new circumstances, detect and extrapolate patterns.</a:t>
            </a:r>
          </a:p>
          <a:p>
            <a:r>
              <a:rPr lang="en-US" dirty="0"/>
              <a:t>Original had no physical interaction—not necessary for intelligence was the claim—but imagine if you will the TOTAL TURING TEST with visual sensors, and the ability for the human to pass things through the hatch</a:t>
            </a:r>
          </a:p>
          <a:p>
            <a:r>
              <a:rPr lang="en-US" dirty="0"/>
              <a:t>Computer Vision: To perceive objects</a:t>
            </a:r>
          </a:p>
          <a:p>
            <a:r>
              <a:rPr lang="en-US" dirty="0"/>
              <a:t>Robotics: manipulate, move the object around.</a:t>
            </a:r>
          </a:p>
        </p:txBody>
      </p:sp>
      <p:sp>
        <p:nvSpPr>
          <p:cNvPr id="4" name="Slide Number Placeholder 3"/>
          <p:cNvSpPr>
            <a:spLocks noGrp="1"/>
          </p:cNvSpPr>
          <p:nvPr>
            <p:ph type="sldNum" sz="quarter" idx="5"/>
          </p:nvPr>
        </p:nvSpPr>
        <p:spPr/>
        <p:txBody>
          <a:bodyPr/>
          <a:lstStyle/>
          <a:p>
            <a:fld id="{841EF36A-4186-2643-B0EB-B06B50C1DAA3}" type="slidenum">
              <a:rPr lang="en-US" smtClean="0"/>
              <a:t>11</a:t>
            </a:fld>
            <a:endParaRPr lang="en-US"/>
          </a:p>
        </p:txBody>
      </p:sp>
    </p:spTree>
    <p:extLst>
      <p:ext uri="{BB962C8B-B14F-4D97-AF65-F5344CB8AC3E}">
        <p14:creationId xmlns:p14="http://schemas.microsoft.com/office/powerpoint/2010/main" val="16601100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Intimately tied with cognitive psychology (scientific study of mental processes, e.g., “attention”, “language use”, “creativity”, and “thinking”) – the two fields helped accelerate research with each other.</a:t>
            </a:r>
          </a:p>
          <a:p>
            <a:endParaRPr lang="en-US" dirty="0"/>
          </a:p>
          <a:p>
            <a:r>
              <a:rPr lang="en-US" dirty="0"/>
              <a:t>Cognitive  psychology is worthy many classes unto itself!</a:t>
            </a:r>
          </a:p>
          <a:p>
            <a:endParaRPr lang="en-US" dirty="0"/>
          </a:p>
          <a:p>
            <a:r>
              <a:rPr lang="en-US" dirty="0"/>
              <a:t>But the idea is – not being content with just having the problem solved – want to see the reasoning behind the computer’s solution, and compare if the computer’s reasoning was similar to a humans. For example, let’s imagine that you create an AI that has an algorithm that is capable of producing beautiful, amazing artwork. It’s reasonable to assume that, wow, awesome, cool! I have a machine that can do this cool thing, I’m done! AI researchers concerned with thinking humanly aren’t content unless the algorithm which produced that art in some way captures the process the process of a human producing that same artwork. If it doesn’t, it is considered “mere generation.”</a:t>
            </a:r>
          </a:p>
          <a:p>
            <a:endParaRPr lang="en-US" dirty="0"/>
          </a:p>
          <a:p>
            <a:r>
              <a:rPr lang="en-US" dirty="0"/>
              <a:t>Portrait – developed using generative adversarial networks (GANs) – based on a data set of real life </a:t>
            </a:r>
            <a:r>
              <a:rPr lang="en-US" dirty="0" err="1"/>
              <a:t>protraits</a:t>
            </a:r>
            <a:r>
              <a:rPr lang="en-US" dirty="0"/>
              <a:t>, combined with a “discriminator” that tries to rule out ‘bad’ examples. Sold for over $400,000 dollars at an art auction.</a:t>
            </a:r>
          </a:p>
          <a:p>
            <a:r>
              <a:rPr lang="en-US" dirty="0"/>
              <a:t>--And this is a fast moving field – compare that with the controversies surrounding AI generated art today, where many artists are justifiably feeling like their work has unfairly been used to feed AI artists.</a:t>
            </a:r>
          </a:p>
        </p:txBody>
      </p:sp>
      <p:sp>
        <p:nvSpPr>
          <p:cNvPr id="4" name="Slide Number Placeholder 3"/>
          <p:cNvSpPr>
            <a:spLocks noGrp="1"/>
          </p:cNvSpPr>
          <p:nvPr>
            <p:ph type="sldNum" sz="quarter" idx="5"/>
          </p:nvPr>
        </p:nvSpPr>
        <p:spPr/>
        <p:txBody>
          <a:bodyPr/>
          <a:lstStyle/>
          <a:p>
            <a:fld id="{841EF36A-4186-2643-B0EB-B06B50C1DAA3}" type="slidenum">
              <a:rPr lang="en-US" smtClean="0"/>
              <a:t>12</a:t>
            </a:fld>
            <a:endParaRPr lang="en-US"/>
          </a:p>
        </p:txBody>
      </p:sp>
    </p:spTree>
    <p:extLst>
      <p:ext uri="{BB962C8B-B14F-4D97-AF65-F5344CB8AC3E}">
        <p14:creationId xmlns:p14="http://schemas.microsoft.com/office/powerpoint/2010/main" val="21316329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1/19/2023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52746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483445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382710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68611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1/19/2023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944577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271654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1/19/2023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4151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809429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95859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1/19/2023</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628220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1/19/2023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81066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1/19/2023</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012338615"/>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2"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90000"/>
        </a:lnSpc>
        <a:spcBef>
          <a:spcPct val="0"/>
        </a:spcBef>
        <a:buNone/>
        <a:defRPr lang="en-US" sz="3600" i="0"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1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3.tiff"/><Relationship Id="rId4" Type="http://schemas.openxmlformats.org/officeDocument/2006/relationships/image" Target="../media/image12.tiff"/></Relationships>
</file>

<file path=ppt/slides/_rels/slide19.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5D15B41-B6AD-444C-8907-B3B61F9F264B}"/>
              </a:ext>
            </a:extLst>
          </p:cNvPr>
          <p:cNvPicPr>
            <a:picLocks noChangeAspect="1"/>
          </p:cNvPicPr>
          <p:nvPr/>
        </p:nvPicPr>
        <p:blipFill rotWithShape="1">
          <a:blip r:embed="rId2">
            <a:alphaModFix amt="90000"/>
          </a:blip>
          <a:srcRect/>
          <a:stretch/>
        </p:blipFill>
        <p:spPr>
          <a:xfrm>
            <a:off x="1" y="10"/>
            <a:ext cx="12191999" cy="6857989"/>
          </a:xfrm>
          <a:prstGeom prst="rect">
            <a:avLst/>
          </a:prstGeom>
        </p:spPr>
      </p:pic>
      <p:sp>
        <p:nvSpPr>
          <p:cNvPr id="9" name="Rectangle 8">
            <a:extLst>
              <a:ext uri="{FF2B5EF4-FFF2-40B4-BE49-F238E27FC236}">
                <a16:creationId xmlns:a16="http://schemas.microsoft.com/office/drawing/2014/main" id="{DB4A12B6-EF0D-43E8-8C17-4FAD4D2766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bg1">
              <a:lumMod val="85000"/>
              <a:lumOff val="15000"/>
              <a:alpha val="93000"/>
            </a:schemeClr>
          </a:solidFill>
          <a:ln w="6350" cap="flat" cmpd="sng" algn="ctr">
            <a:noFill/>
            <a:prstDash val="solid"/>
          </a:ln>
          <a:effectLst>
            <a:softEdge rad="0"/>
          </a:effectLst>
        </p:spPr>
      </p:sp>
      <p:sp>
        <p:nvSpPr>
          <p:cNvPr id="11" name="Rectangle 10">
            <a:extLst>
              <a:ext uri="{FF2B5EF4-FFF2-40B4-BE49-F238E27FC236}">
                <a16:creationId xmlns:a16="http://schemas.microsoft.com/office/drawing/2014/main" id="{AE107525-0C02-447F-8A3F-553320A72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2"/>
            </a:solidFill>
            <a:prstDash val="solid"/>
            <a:miter lim="800000"/>
          </a:ln>
          <a:effectLst/>
        </p:spPr>
      </p:sp>
      <p:sp>
        <p:nvSpPr>
          <p:cNvPr id="2" name="Title 1">
            <a:extLst>
              <a:ext uri="{FF2B5EF4-FFF2-40B4-BE49-F238E27FC236}">
                <a16:creationId xmlns:a16="http://schemas.microsoft.com/office/drawing/2014/main" id="{8B4B5EA3-BBDC-9F43-ACD5-E0327B792E89}"/>
              </a:ext>
            </a:extLst>
          </p:cNvPr>
          <p:cNvSpPr>
            <a:spLocks noGrp="1"/>
          </p:cNvSpPr>
          <p:nvPr>
            <p:ph type="ctrTitle"/>
          </p:nvPr>
        </p:nvSpPr>
        <p:spPr>
          <a:xfrm>
            <a:off x="1629103" y="2244830"/>
            <a:ext cx="8933796" cy="2437232"/>
          </a:xfrm>
        </p:spPr>
        <p:txBody>
          <a:bodyPr>
            <a:normAutofit/>
          </a:bodyPr>
          <a:lstStyle/>
          <a:p>
            <a:r>
              <a:rPr lang="en-US" sz="4000" dirty="0"/>
              <a:t>Introduction to AI, Spring 2023</a:t>
            </a:r>
            <a:br>
              <a:rPr lang="en-US" sz="4000" dirty="0"/>
            </a:br>
            <a:br>
              <a:rPr lang="en-US" sz="4000" dirty="0"/>
            </a:br>
            <a:r>
              <a:rPr lang="en-US" sz="4000" dirty="0"/>
              <a:t>Philosophical Underpinnings</a:t>
            </a:r>
          </a:p>
        </p:txBody>
      </p:sp>
      <p:sp>
        <p:nvSpPr>
          <p:cNvPr id="3" name="Subtitle 2">
            <a:extLst>
              <a:ext uri="{FF2B5EF4-FFF2-40B4-BE49-F238E27FC236}">
                <a16:creationId xmlns:a16="http://schemas.microsoft.com/office/drawing/2014/main" id="{A3448ADF-39AC-5C44-BD97-E80101347D0E}"/>
              </a:ext>
            </a:extLst>
          </p:cNvPr>
          <p:cNvSpPr>
            <a:spLocks noGrp="1"/>
          </p:cNvSpPr>
          <p:nvPr>
            <p:ph type="subTitle" idx="1"/>
          </p:nvPr>
        </p:nvSpPr>
        <p:spPr>
          <a:xfrm>
            <a:off x="1629101" y="4682062"/>
            <a:ext cx="8936846" cy="457201"/>
          </a:xfrm>
        </p:spPr>
        <p:txBody>
          <a:bodyPr>
            <a:normAutofit/>
          </a:bodyPr>
          <a:lstStyle/>
          <a:p>
            <a:endParaRPr lang="en-US"/>
          </a:p>
        </p:txBody>
      </p:sp>
      <p:sp>
        <p:nvSpPr>
          <p:cNvPr id="13" name="Rectangle 12">
            <a:extLst>
              <a:ext uri="{FF2B5EF4-FFF2-40B4-BE49-F238E27FC236}">
                <a16:creationId xmlns:a16="http://schemas.microsoft.com/office/drawing/2014/main" id="{AB7A42E3-05D8-4A0B-9D4E-20EF581E5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6EE9A54B-189D-4645-8254-FDC4210EC6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11CE48F-D5E4-4520-AF1E-8F85CFBDA5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448851-39AD-4943-BF9C-C50704E083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266986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Four Approaches to AI</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dirty="0"/>
              <a:t>Acting Humanly</a:t>
            </a:r>
          </a:p>
          <a:p>
            <a:r>
              <a:rPr lang="en-US" sz="2400" dirty="0"/>
              <a:t>Thinking Humanly</a:t>
            </a:r>
          </a:p>
          <a:p>
            <a:r>
              <a:rPr lang="en-US" sz="2400" dirty="0"/>
              <a:t>Thinking Rationally</a:t>
            </a:r>
          </a:p>
          <a:p>
            <a:r>
              <a:rPr lang="en-US" sz="2400" dirty="0"/>
              <a:t>Acting Rationally</a:t>
            </a:r>
            <a:endParaRPr lang="en-US" sz="1800" dirty="0"/>
          </a:p>
          <a:p>
            <a:endParaRPr lang="en-US" sz="1800" dirty="0"/>
          </a:p>
          <a:p>
            <a:endParaRPr lang="en-US" sz="1800" dirty="0"/>
          </a:p>
          <a:p>
            <a:pPr marL="0" indent="0">
              <a:buNone/>
            </a:pPr>
            <a:endParaRPr lang="en-US" sz="1800" dirty="0"/>
          </a:p>
        </p:txBody>
      </p:sp>
    </p:spTree>
    <p:extLst>
      <p:ext uri="{BB962C8B-B14F-4D97-AF65-F5344CB8AC3E}">
        <p14:creationId xmlns:p14="http://schemas.microsoft.com/office/powerpoint/2010/main" val="445154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Acting Humanly – getting computers to do things which people are better at.</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5836356" y="2103120"/>
            <a:ext cx="5288844" cy="3849624"/>
          </a:xfrm>
        </p:spPr>
        <p:txBody>
          <a:bodyPr>
            <a:normAutofit lnSpcReduction="10000"/>
          </a:bodyPr>
          <a:lstStyle/>
          <a:p>
            <a:r>
              <a:rPr lang="en-US" sz="2400" b="1" dirty="0"/>
              <a:t>Turing Test</a:t>
            </a:r>
            <a:r>
              <a:rPr lang="en-US" sz="2400" dirty="0"/>
              <a:t>: Converse with either a human or a computer, must guess which it is.</a:t>
            </a:r>
          </a:p>
          <a:p>
            <a:pPr lvl="1"/>
            <a:r>
              <a:rPr lang="en-US" sz="1600" dirty="0"/>
              <a:t>Maybe not a “perfect” test.</a:t>
            </a:r>
          </a:p>
          <a:p>
            <a:r>
              <a:rPr lang="en-US" sz="1800" dirty="0"/>
              <a:t>But showcases myriad application areas.</a:t>
            </a:r>
          </a:p>
          <a:p>
            <a:pPr lvl="1"/>
            <a:r>
              <a:rPr lang="en-US" sz="1600" dirty="0"/>
              <a:t>Natural Language Processing</a:t>
            </a:r>
          </a:p>
          <a:p>
            <a:pPr lvl="1"/>
            <a:r>
              <a:rPr lang="en-US" sz="1600" dirty="0"/>
              <a:t>Knowledge Representation</a:t>
            </a:r>
          </a:p>
          <a:p>
            <a:pPr lvl="1"/>
            <a:r>
              <a:rPr lang="en-US" sz="1600" dirty="0"/>
              <a:t>Automated Reasoning</a:t>
            </a:r>
          </a:p>
          <a:p>
            <a:pPr lvl="1"/>
            <a:r>
              <a:rPr lang="en-US" sz="1600" dirty="0"/>
              <a:t>Machine Learning</a:t>
            </a:r>
          </a:p>
          <a:p>
            <a:pPr lvl="1"/>
            <a:r>
              <a:rPr lang="en-US" sz="1600" dirty="0"/>
              <a:t>Computer Vision</a:t>
            </a:r>
          </a:p>
          <a:p>
            <a:pPr lvl="1"/>
            <a:r>
              <a:rPr lang="en-US" sz="1600" dirty="0"/>
              <a:t>Robotics</a:t>
            </a:r>
          </a:p>
          <a:p>
            <a:endParaRPr lang="en-US" sz="1800" dirty="0"/>
          </a:p>
          <a:p>
            <a:endParaRPr lang="en-US" sz="1800" dirty="0"/>
          </a:p>
          <a:p>
            <a:pPr marL="0" indent="0">
              <a:buNone/>
            </a:pPr>
            <a:endParaRPr lang="en-US" sz="1800" dirty="0"/>
          </a:p>
        </p:txBody>
      </p:sp>
      <p:pic>
        <p:nvPicPr>
          <p:cNvPr id="5" name="Picture 4">
            <a:extLst>
              <a:ext uri="{FF2B5EF4-FFF2-40B4-BE49-F238E27FC236}">
                <a16:creationId xmlns:a16="http://schemas.microsoft.com/office/drawing/2014/main" id="{C31755A9-C8C8-4A4E-A605-47B287860517}"/>
              </a:ext>
            </a:extLst>
          </p:cNvPr>
          <p:cNvPicPr>
            <a:picLocks noChangeAspect="1"/>
          </p:cNvPicPr>
          <p:nvPr/>
        </p:nvPicPr>
        <p:blipFill>
          <a:blip r:embed="rId3"/>
          <a:stretch>
            <a:fillRect/>
          </a:stretch>
        </p:blipFill>
        <p:spPr>
          <a:xfrm>
            <a:off x="1189567" y="2103120"/>
            <a:ext cx="4191000" cy="3200400"/>
          </a:xfrm>
          <a:prstGeom prst="rect">
            <a:avLst/>
          </a:prstGeom>
        </p:spPr>
      </p:pic>
    </p:spTree>
    <p:extLst>
      <p:ext uri="{BB962C8B-B14F-4D97-AF65-F5344CB8AC3E}">
        <p14:creationId xmlns:p14="http://schemas.microsoft.com/office/powerpoint/2010/main" val="41522640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Thinking Humanly – The automation of activities we associate with human thinking.</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66800" y="2103120"/>
            <a:ext cx="10058400" cy="3849624"/>
          </a:xfrm>
        </p:spPr>
        <p:txBody>
          <a:bodyPr>
            <a:normAutofit/>
          </a:bodyPr>
          <a:lstStyle/>
          <a:p>
            <a:r>
              <a:rPr lang="en-US" sz="2400" dirty="0"/>
              <a:t>Intimately tied with cognitive psychology.</a:t>
            </a:r>
            <a:endParaRPr lang="en-US" sz="2200" dirty="0"/>
          </a:p>
          <a:p>
            <a:endParaRPr lang="en-US" sz="2400" dirty="0"/>
          </a:p>
          <a:p>
            <a:r>
              <a:rPr lang="en-US" sz="2400" dirty="0"/>
              <a:t>As previously discussed – we aren’t necessarily entirely sure how the human brain works itself!</a:t>
            </a:r>
          </a:p>
          <a:p>
            <a:endParaRPr lang="en-US" sz="2400" dirty="0"/>
          </a:p>
          <a:p>
            <a:r>
              <a:rPr lang="en-US" sz="2400" dirty="0"/>
              <a:t>Not just about solving the problem.</a:t>
            </a:r>
          </a:p>
          <a:p>
            <a:pPr lvl="1"/>
            <a:r>
              <a:rPr lang="en-US" sz="1600" dirty="0"/>
              <a:t>Beautiful art and “Mere Generation.”</a:t>
            </a:r>
          </a:p>
          <a:p>
            <a:pPr lvl="1"/>
            <a:r>
              <a:rPr lang="en-US" sz="1600" dirty="0"/>
              <a:t>https://newatlas.com/ai-art-auction-obvious-belamy/56984/</a:t>
            </a:r>
          </a:p>
          <a:p>
            <a:endParaRPr lang="en-US" sz="1800" dirty="0"/>
          </a:p>
          <a:p>
            <a:pPr marL="0" indent="0">
              <a:buNone/>
            </a:pPr>
            <a:endParaRPr lang="en-US" sz="1800" dirty="0"/>
          </a:p>
        </p:txBody>
      </p:sp>
      <p:pic>
        <p:nvPicPr>
          <p:cNvPr id="1028" name="Picture 4" descr="This piece of AI-generated art sold at Christie's auction house for $432,000">
            <a:extLst>
              <a:ext uri="{FF2B5EF4-FFF2-40B4-BE49-F238E27FC236}">
                <a16:creationId xmlns:a16="http://schemas.microsoft.com/office/drawing/2014/main" id="{71611C3D-0C7D-420A-ABF3-F10B04E7F0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3572" y="3773213"/>
            <a:ext cx="4020205" cy="26801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09985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Thinking Rationally – The “laws of thought” approach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66800" y="2103120"/>
            <a:ext cx="10058400" cy="3849624"/>
          </a:xfrm>
        </p:spPr>
        <p:txBody>
          <a:bodyPr>
            <a:normAutofit/>
          </a:bodyPr>
          <a:lstStyle/>
          <a:p>
            <a:r>
              <a:rPr lang="en-US" sz="2400" dirty="0"/>
              <a:t>Provably correct procedures for gaining new knowledge.</a:t>
            </a:r>
          </a:p>
          <a:p>
            <a:pPr lvl="1"/>
            <a:r>
              <a:rPr lang="en-US" sz="1600" dirty="0"/>
              <a:t>E.g., logical deduction:</a:t>
            </a:r>
          </a:p>
          <a:p>
            <a:pPr lvl="2"/>
            <a:r>
              <a:rPr lang="en-US" sz="1500" dirty="0"/>
              <a:t>If we know: Socrates is a man; all men a mortal.</a:t>
            </a:r>
          </a:p>
          <a:p>
            <a:pPr lvl="2"/>
            <a:r>
              <a:rPr lang="en-US" sz="1500" dirty="0"/>
              <a:t>We can conclude: Socrates is mortal</a:t>
            </a:r>
          </a:p>
          <a:p>
            <a:pPr lvl="2"/>
            <a:endParaRPr lang="en-US" sz="1500" dirty="0"/>
          </a:p>
          <a:p>
            <a:r>
              <a:rPr lang="en-US" sz="1800" dirty="0"/>
              <a:t>Computer programs have authored new mathematical proofs!</a:t>
            </a:r>
          </a:p>
          <a:p>
            <a:r>
              <a:rPr lang="en-US" sz="1800" dirty="0"/>
              <a:t>But two big issues</a:t>
            </a:r>
          </a:p>
          <a:p>
            <a:pPr lvl="1"/>
            <a:r>
              <a:rPr lang="en-US" sz="1600" dirty="0"/>
              <a:t>Real world is messy</a:t>
            </a:r>
          </a:p>
          <a:p>
            <a:pPr lvl="1"/>
            <a:r>
              <a:rPr lang="en-US" sz="1600" dirty="0"/>
              <a:t>Computationally intractable</a:t>
            </a:r>
          </a:p>
          <a:p>
            <a:pPr lvl="1"/>
            <a:endParaRPr lang="en-US" sz="1600" dirty="0"/>
          </a:p>
          <a:p>
            <a:endParaRPr lang="en-US" sz="1800" dirty="0"/>
          </a:p>
          <a:p>
            <a:pPr marL="0" indent="0">
              <a:buNone/>
            </a:pPr>
            <a:endParaRPr lang="en-US" sz="1800" dirty="0"/>
          </a:p>
        </p:txBody>
      </p:sp>
      <p:pic>
        <p:nvPicPr>
          <p:cNvPr id="2050" name="Picture 2" descr="Socrates is a man so socrates is mortal - Good Guy Socrates - quickmeme">
            <a:extLst>
              <a:ext uri="{FF2B5EF4-FFF2-40B4-BE49-F238E27FC236}">
                <a16:creationId xmlns:a16="http://schemas.microsoft.com/office/drawing/2014/main" id="{CEFA01DA-EA3A-4738-A552-016AED05A2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1861" y="3681756"/>
            <a:ext cx="1800225" cy="2533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6266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1" nodeType="with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grpId="1"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dissolv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1"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dissolve">
                                      <p:cBhvr>
                                        <p:cTn id="15" dur="500"/>
                                        <p:tgtEl>
                                          <p:spTgt spid="3">
                                            <p:txEl>
                                              <p:pRg st="5" end="5"/>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1" nodeType="click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dissolve">
                                      <p:cBhvr>
                                        <p:cTn id="20" dur="500"/>
                                        <p:tgtEl>
                                          <p:spTgt spid="3">
                                            <p:txEl>
                                              <p:pRg st="6" end="6"/>
                                            </p:txEl>
                                          </p:spTgt>
                                        </p:tgtEl>
                                      </p:cBhvr>
                                    </p:animEffect>
                                  </p:childTnLst>
                                </p:cTn>
                              </p:par>
                              <p:par>
                                <p:cTn id="21" presetID="9" presetClass="entr" presetSubtype="0" fill="hold" grpId="1"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dissolve">
                                      <p:cBhvr>
                                        <p:cTn id="23" dur="500"/>
                                        <p:tgtEl>
                                          <p:spTgt spid="3">
                                            <p:txEl>
                                              <p:pRg st="7" end="7"/>
                                            </p:txEl>
                                          </p:spTgt>
                                        </p:tgtEl>
                                      </p:cBhvr>
                                    </p:animEffect>
                                  </p:childTnLst>
                                </p:cTn>
                              </p:par>
                              <p:par>
                                <p:cTn id="24" presetID="9" presetClass="entr" presetSubtype="0" fill="hold" grpId="1"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dissolve">
                                      <p:cBhvr>
                                        <p:cTn id="2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1"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Acting Rationally – Intelligent Behavior in Artifacts</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66800" y="2103120"/>
            <a:ext cx="10058400" cy="3849624"/>
          </a:xfrm>
        </p:spPr>
        <p:txBody>
          <a:bodyPr>
            <a:normAutofit fontScale="92500"/>
          </a:bodyPr>
          <a:lstStyle/>
          <a:p>
            <a:r>
              <a:rPr lang="en-US" sz="2400" b="1" dirty="0"/>
              <a:t>Rationality</a:t>
            </a:r>
            <a:r>
              <a:rPr lang="en-US" sz="2400" dirty="0"/>
              <a:t>: Doing the Right Thing, given what you know.</a:t>
            </a:r>
          </a:p>
          <a:p>
            <a:r>
              <a:rPr lang="en-US" sz="2400" dirty="0"/>
              <a:t>This approach depends on </a:t>
            </a:r>
            <a:r>
              <a:rPr lang="en-US" sz="2400" b="1" dirty="0"/>
              <a:t>performance measures </a:t>
            </a:r>
            <a:r>
              <a:rPr lang="en-US" sz="2400" dirty="0"/>
              <a:t>and </a:t>
            </a:r>
            <a:r>
              <a:rPr lang="en-US" sz="2400" b="1" dirty="0"/>
              <a:t>agents</a:t>
            </a:r>
            <a:r>
              <a:rPr lang="en-US" sz="2400" dirty="0"/>
              <a:t>.</a:t>
            </a:r>
          </a:p>
          <a:p>
            <a:pPr lvl="1"/>
            <a:r>
              <a:rPr lang="en-US" sz="2200" dirty="0"/>
              <a:t>A performance measure: some way of evaluating how “good” you are doing.</a:t>
            </a:r>
          </a:p>
          <a:p>
            <a:pPr lvl="1"/>
            <a:r>
              <a:rPr lang="en-US" sz="2200" dirty="0"/>
              <a:t>An agent: something that acts.</a:t>
            </a:r>
          </a:p>
          <a:p>
            <a:r>
              <a:rPr lang="en-US" sz="2400" dirty="0"/>
              <a:t>A </a:t>
            </a:r>
            <a:r>
              <a:rPr lang="en-US" sz="2400" b="1" dirty="0"/>
              <a:t>rational agent</a:t>
            </a:r>
            <a:r>
              <a:rPr lang="en-US" sz="2400" dirty="0"/>
              <a:t>, then, is one that acts to achieve the best outcome (or best expected outcome)</a:t>
            </a:r>
          </a:p>
          <a:p>
            <a:pPr lvl="1"/>
            <a:r>
              <a:rPr lang="en-US" sz="2200" dirty="0"/>
              <a:t>More general than “laws of thought”</a:t>
            </a:r>
          </a:p>
          <a:p>
            <a:pPr lvl="1"/>
            <a:r>
              <a:rPr lang="en-US" sz="2200" dirty="0"/>
              <a:t>This is the most common approach, and what the book is most concerned with.</a:t>
            </a:r>
          </a:p>
          <a:p>
            <a:endParaRPr lang="en-US" sz="1600" dirty="0"/>
          </a:p>
          <a:p>
            <a:endParaRPr lang="en-US" sz="1800" dirty="0"/>
          </a:p>
          <a:p>
            <a:pPr marL="0" indent="0">
              <a:buNone/>
            </a:pPr>
            <a:endParaRPr lang="en-US" sz="1800" dirty="0"/>
          </a:p>
        </p:txBody>
      </p:sp>
      <p:pic>
        <p:nvPicPr>
          <p:cNvPr id="3080" name="Picture 8">
            <a:extLst>
              <a:ext uri="{FF2B5EF4-FFF2-40B4-BE49-F238E27FC236}">
                <a16:creationId xmlns:a16="http://schemas.microsoft.com/office/drawing/2014/main" id="{88F39C51-9069-49DE-BE70-CF2B43E1E4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2730" y="955956"/>
            <a:ext cx="2007477" cy="1505607"/>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stupid man places hand on hot Stock Footage Video (100% Royalty-free)  1024832381 | Shutterstock">
            <a:extLst>
              <a:ext uri="{FF2B5EF4-FFF2-40B4-BE49-F238E27FC236}">
                <a16:creationId xmlns:a16="http://schemas.microsoft.com/office/drawing/2014/main" id="{50D55828-8BEB-4929-9719-525B8F780D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72119" y="5493506"/>
            <a:ext cx="2328697" cy="13119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797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dissolv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Ethics and Concerns – for Humans!</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66800" y="2103120"/>
            <a:ext cx="10058400" cy="3849624"/>
          </a:xfrm>
        </p:spPr>
        <p:txBody>
          <a:bodyPr>
            <a:normAutofit/>
          </a:bodyPr>
          <a:lstStyle/>
          <a:p>
            <a:r>
              <a:rPr lang="en-US" sz="2400" b="1" dirty="0"/>
              <a:t>Loss of jobs</a:t>
            </a:r>
          </a:p>
          <a:p>
            <a:r>
              <a:rPr lang="en-US" sz="2400" b="1" dirty="0"/>
              <a:t>Loss of human uniqueness</a:t>
            </a:r>
          </a:p>
          <a:p>
            <a:r>
              <a:rPr lang="en-US" sz="2400" b="1" dirty="0"/>
              <a:t>AI used for Evil</a:t>
            </a:r>
          </a:p>
          <a:p>
            <a:r>
              <a:rPr lang="en-US" sz="2400" b="1" dirty="0"/>
              <a:t>Loss of Accountability</a:t>
            </a:r>
          </a:p>
          <a:p>
            <a:r>
              <a:rPr lang="en-US" sz="2400" b="1" dirty="0"/>
              <a:t>End of the human race</a:t>
            </a:r>
            <a:endParaRPr lang="en-US" sz="2400" dirty="0"/>
          </a:p>
          <a:p>
            <a:endParaRPr lang="en-US" sz="1600" dirty="0"/>
          </a:p>
          <a:p>
            <a:endParaRPr lang="en-US" sz="1800" dirty="0"/>
          </a:p>
          <a:p>
            <a:pPr marL="0" indent="0">
              <a:buNone/>
            </a:pPr>
            <a:endParaRPr lang="en-US" sz="1800" dirty="0"/>
          </a:p>
        </p:txBody>
      </p:sp>
    </p:spTree>
    <p:extLst>
      <p:ext uri="{BB962C8B-B14F-4D97-AF65-F5344CB8AC3E}">
        <p14:creationId xmlns:p14="http://schemas.microsoft.com/office/powerpoint/2010/main" val="258948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Final “Ism”</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66800" y="2103120"/>
            <a:ext cx="10058400" cy="3849624"/>
          </a:xfrm>
        </p:spPr>
        <p:txBody>
          <a:bodyPr>
            <a:normAutofit/>
          </a:bodyPr>
          <a:lstStyle/>
          <a:p>
            <a:r>
              <a:rPr lang="en-US" sz="2400" b="1" dirty="0"/>
              <a:t>Transhumanism: </a:t>
            </a:r>
            <a:r>
              <a:rPr lang="en-US" sz="2400" dirty="0"/>
              <a:t>Biotech and robotics creates a fundamental change in human nature.</a:t>
            </a:r>
            <a:endParaRPr lang="en-US" sz="1600" dirty="0"/>
          </a:p>
          <a:p>
            <a:endParaRPr lang="en-US" sz="1800" dirty="0"/>
          </a:p>
          <a:p>
            <a:pPr marL="0" indent="0">
              <a:buNone/>
            </a:pPr>
            <a:endParaRPr lang="en-US" sz="1800" dirty="0"/>
          </a:p>
        </p:txBody>
      </p:sp>
    </p:spTree>
    <p:extLst>
      <p:ext uri="{BB962C8B-B14F-4D97-AF65-F5344CB8AC3E}">
        <p14:creationId xmlns:p14="http://schemas.microsoft.com/office/powerpoint/2010/main" val="1640634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Sneak Peak at Some of the Topics of the Course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66800" y="2103120"/>
            <a:ext cx="10058400" cy="3849624"/>
          </a:xfrm>
        </p:spPr>
        <p:txBody>
          <a:bodyPr>
            <a:normAutofit/>
          </a:bodyPr>
          <a:lstStyle/>
          <a:p>
            <a:r>
              <a:rPr lang="en-US" sz="2400" b="1" dirty="0"/>
              <a:t>Planning: Façade and Best Laid Plans</a:t>
            </a:r>
            <a:endParaRPr lang="en-US" sz="1800" dirty="0"/>
          </a:p>
          <a:p>
            <a:pPr marL="0" indent="0">
              <a:buNone/>
            </a:pPr>
            <a:endParaRPr lang="en-US" sz="1800" dirty="0"/>
          </a:p>
        </p:txBody>
      </p:sp>
      <p:pic>
        <p:nvPicPr>
          <p:cNvPr id="5" name="Picture 4">
            <a:extLst>
              <a:ext uri="{FF2B5EF4-FFF2-40B4-BE49-F238E27FC236}">
                <a16:creationId xmlns:a16="http://schemas.microsoft.com/office/drawing/2014/main" id="{BC92217A-7C20-4242-8BED-10908BE732D2}"/>
              </a:ext>
            </a:extLst>
          </p:cNvPr>
          <p:cNvPicPr>
            <a:picLocks noChangeAspect="1"/>
          </p:cNvPicPr>
          <p:nvPr/>
        </p:nvPicPr>
        <p:blipFill>
          <a:blip r:embed="rId3"/>
          <a:stretch>
            <a:fillRect/>
          </a:stretch>
        </p:blipFill>
        <p:spPr>
          <a:xfrm>
            <a:off x="1066800" y="2788099"/>
            <a:ext cx="4965700" cy="3427307"/>
          </a:xfrm>
          <a:prstGeom prst="rect">
            <a:avLst/>
          </a:prstGeom>
        </p:spPr>
      </p:pic>
      <p:pic>
        <p:nvPicPr>
          <p:cNvPr id="6" name="Picture 5">
            <a:extLst>
              <a:ext uri="{FF2B5EF4-FFF2-40B4-BE49-F238E27FC236}">
                <a16:creationId xmlns:a16="http://schemas.microsoft.com/office/drawing/2014/main" id="{E9122733-91A4-964E-BA54-1548ADE0FCF8}"/>
              </a:ext>
            </a:extLst>
          </p:cNvPr>
          <p:cNvPicPr>
            <a:picLocks noChangeAspect="1"/>
          </p:cNvPicPr>
          <p:nvPr/>
        </p:nvPicPr>
        <p:blipFill>
          <a:blip r:embed="rId4"/>
          <a:stretch>
            <a:fillRect/>
          </a:stretch>
        </p:blipFill>
        <p:spPr>
          <a:xfrm>
            <a:off x="6942665" y="3014133"/>
            <a:ext cx="4312357" cy="2605382"/>
          </a:xfrm>
          <a:prstGeom prst="rect">
            <a:avLst/>
          </a:prstGeom>
        </p:spPr>
      </p:pic>
    </p:spTree>
    <p:extLst>
      <p:ext uri="{BB962C8B-B14F-4D97-AF65-F5344CB8AC3E}">
        <p14:creationId xmlns:p14="http://schemas.microsoft.com/office/powerpoint/2010/main" val="3792757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Sneak Peak at Some of the Topics of the Course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66800" y="2103120"/>
            <a:ext cx="10058400" cy="3849624"/>
          </a:xfrm>
        </p:spPr>
        <p:txBody>
          <a:bodyPr>
            <a:normAutofit/>
          </a:bodyPr>
          <a:lstStyle/>
          <a:p>
            <a:r>
              <a:rPr lang="en-US" sz="2400" b="1" dirty="0"/>
              <a:t>Search: The Palladian Grammar</a:t>
            </a:r>
            <a:endParaRPr lang="en-US" sz="1800" dirty="0"/>
          </a:p>
          <a:p>
            <a:pPr marL="0" indent="0">
              <a:buNone/>
            </a:pPr>
            <a:endParaRPr lang="en-US" sz="1800" dirty="0"/>
          </a:p>
        </p:txBody>
      </p:sp>
      <p:pic>
        <p:nvPicPr>
          <p:cNvPr id="4" name="Picture 3">
            <a:extLst>
              <a:ext uri="{FF2B5EF4-FFF2-40B4-BE49-F238E27FC236}">
                <a16:creationId xmlns:a16="http://schemas.microsoft.com/office/drawing/2014/main" id="{6CB725C9-5C63-B04A-BDB2-C43B306C35DE}"/>
              </a:ext>
            </a:extLst>
          </p:cNvPr>
          <p:cNvPicPr>
            <a:picLocks noChangeAspect="1"/>
          </p:cNvPicPr>
          <p:nvPr/>
        </p:nvPicPr>
        <p:blipFill>
          <a:blip r:embed="rId3"/>
          <a:stretch>
            <a:fillRect/>
          </a:stretch>
        </p:blipFill>
        <p:spPr>
          <a:xfrm>
            <a:off x="1066800" y="2811517"/>
            <a:ext cx="4987572" cy="3403889"/>
          </a:xfrm>
          <a:prstGeom prst="rect">
            <a:avLst/>
          </a:prstGeom>
        </p:spPr>
      </p:pic>
      <p:pic>
        <p:nvPicPr>
          <p:cNvPr id="7" name="Picture 6">
            <a:extLst>
              <a:ext uri="{FF2B5EF4-FFF2-40B4-BE49-F238E27FC236}">
                <a16:creationId xmlns:a16="http://schemas.microsoft.com/office/drawing/2014/main" id="{23A0F2F5-A3F0-C04A-9FB7-66A23F368600}"/>
              </a:ext>
            </a:extLst>
          </p:cNvPr>
          <p:cNvPicPr>
            <a:picLocks noChangeAspect="1"/>
          </p:cNvPicPr>
          <p:nvPr/>
        </p:nvPicPr>
        <p:blipFill>
          <a:blip r:embed="rId4"/>
          <a:stretch>
            <a:fillRect/>
          </a:stretch>
        </p:blipFill>
        <p:spPr>
          <a:xfrm>
            <a:off x="6945488" y="1880225"/>
            <a:ext cx="4388555" cy="1862584"/>
          </a:xfrm>
          <a:prstGeom prst="rect">
            <a:avLst/>
          </a:prstGeom>
        </p:spPr>
      </p:pic>
      <p:pic>
        <p:nvPicPr>
          <p:cNvPr id="8" name="Picture 7">
            <a:extLst>
              <a:ext uri="{FF2B5EF4-FFF2-40B4-BE49-F238E27FC236}">
                <a16:creationId xmlns:a16="http://schemas.microsoft.com/office/drawing/2014/main" id="{FC88DC7E-F8D9-E74C-A8A8-45770C27A865}"/>
              </a:ext>
            </a:extLst>
          </p:cNvPr>
          <p:cNvPicPr>
            <a:picLocks noChangeAspect="1"/>
          </p:cNvPicPr>
          <p:nvPr/>
        </p:nvPicPr>
        <p:blipFill>
          <a:blip r:embed="rId5"/>
          <a:stretch>
            <a:fillRect/>
          </a:stretch>
        </p:blipFill>
        <p:spPr>
          <a:xfrm>
            <a:off x="7695937" y="4018845"/>
            <a:ext cx="2889788" cy="2338210"/>
          </a:xfrm>
          <a:prstGeom prst="rect">
            <a:avLst/>
          </a:prstGeom>
        </p:spPr>
      </p:pic>
    </p:spTree>
    <p:extLst>
      <p:ext uri="{BB962C8B-B14F-4D97-AF65-F5344CB8AC3E}">
        <p14:creationId xmlns:p14="http://schemas.microsoft.com/office/powerpoint/2010/main" val="3018993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Sneak Peak at Some of the Topics of the Course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66800" y="2103120"/>
            <a:ext cx="10058400" cy="3849624"/>
          </a:xfrm>
        </p:spPr>
        <p:txBody>
          <a:bodyPr>
            <a:normAutofit/>
          </a:bodyPr>
          <a:lstStyle/>
          <a:p>
            <a:r>
              <a:rPr lang="en-US" sz="2400" b="1" dirty="0"/>
              <a:t>Constraint Solving: Refraction</a:t>
            </a:r>
            <a:endParaRPr lang="en-US" sz="1800" dirty="0"/>
          </a:p>
          <a:p>
            <a:pPr marL="0" indent="0">
              <a:buNone/>
            </a:pPr>
            <a:endParaRPr lang="en-US" sz="1800" dirty="0"/>
          </a:p>
        </p:txBody>
      </p:sp>
      <p:pic>
        <p:nvPicPr>
          <p:cNvPr id="4" name="Picture 3">
            <a:extLst>
              <a:ext uri="{FF2B5EF4-FFF2-40B4-BE49-F238E27FC236}">
                <a16:creationId xmlns:a16="http://schemas.microsoft.com/office/drawing/2014/main" id="{EFCE9492-8EA5-D645-BC73-A5AB5A63F15A}"/>
              </a:ext>
            </a:extLst>
          </p:cNvPr>
          <p:cNvPicPr>
            <a:picLocks noChangeAspect="1"/>
          </p:cNvPicPr>
          <p:nvPr/>
        </p:nvPicPr>
        <p:blipFill>
          <a:blip r:embed="rId3"/>
          <a:stretch>
            <a:fillRect/>
          </a:stretch>
        </p:blipFill>
        <p:spPr>
          <a:xfrm>
            <a:off x="4143022" y="2852231"/>
            <a:ext cx="4241626" cy="3189439"/>
          </a:xfrm>
          <a:prstGeom prst="rect">
            <a:avLst/>
          </a:prstGeom>
        </p:spPr>
      </p:pic>
    </p:spTree>
    <p:extLst>
      <p:ext uri="{BB962C8B-B14F-4D97-AF65-F5344CB8AC3E}">
        <p14:creationId xmlns:p14="http://schemas.microsoft.com/office/powerpoint/2010/main" val="1972351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What is AI?</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pPr marL="0" indent="0" algn="ctr">
              <a:buNone/>
            </a:pPr>
            <a:endParaRPr lang="en-US" sz="3600" dirty="0"/>
          </a:p>
          <a:p>
            <a:pPr marL="0" indent="0" algn="ctr">
              <a:buNone/>
            </a:pPr>
            <a:r>
              <a:rPr lang="en-US" sz="6400" dirty="0"/>
              <a:t>What do you think?</a:t>
            </a:r>
          </a:p>
        </p:txBody>
      </p:sp>
    </p:spTree>
    <p:extLst>
      <p:ext uri="{BB962C8B-B14F-4D97-AF65-F5344CB8AC3E}">
        <p14:creationId xmlns:p14="http://schemas.microsoft.com/office/powerpoint/2010/main" val="39730718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Sneak Peak at Some of the Topics of the Course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66800" y="2103120"/>
            <a:ext cx="10058400" cy="3849624"/>
          </a:xfrm>
        </p:spPr>
        <p:txBody>
          <a:bodyPr>
            <a:normAutofit/>
          </a:bodyPr>
          <a:lstStyle/>
          <a:p>
            <a:r>
              <a:rPr lang="en-US" sz="2400" b="1" dirty="0"/>
              <a:t>Neural Networks: Pix2Pix</a:t>
            </a:r>
            <a:endParaRPr lang="en-US" sz="1800" dirty="0"/>
          </a:p>
          <a:p>
            <a:pPr marL="0" indent="0">
              <a:buNone/>
            </a:pPr>
            <a:endParaRPr lang="en-US" sz="1800" dirty="0"/>
          </a:p>
        </p:txBody>
      </p:sp>
      <p:pic>
        <p:nvPicPr>
          <p:cNvPr id="5" name="Picture 4">
            <a:extLst>
              <a:ext uri="{FF2B5EF4-FFF2-40B4-BE49-F238E27FC236}">
                <a16:creationId xmlns:a16="http://schemas.microsoft.com/office/drawing/2014/main" id="{B4C236D3-8419-0E4F-AB76-2A5CB6672E26}"/>
              </a:ext>
            </a:extLst>
          </p:cNvPr>
          <p:cNvPicPr>
            <a:picLocks noChangeAspect="1"/>
          </p:cNvPicPr>
          <p:nvPr/>
        </p:nvPicPr>
        <p:blipFill>
          <a:blip r:embed="rId3"/>
          <a:stretch>
            <a:fillRect/>
          </a:stretch>
        </p:blipFill>
        <p:spPr>
          <a:xfrm>
            <a:off x="1066800" y="3032477"/>
            <a:ext cx="4726103" cy="2532944"/>
          </a:xfrm>
          <a:prstGeom prst="rect">
            <a:avLst/>
          </a:prstGeom>
        </p:spPr>
      </p:pic>
      <p:pic>
        <p:nvPicPr>
          <p:cNvPr id="6" name="Picture 5">
            <a:extLst>
              <a:ext uri="{FF2B5EF4-FFF2-40B4-BE49-F238E27FC236}">
                <a16:creationId xmlns:a16="http://schemas.microsoft.com/office/drawing/2014/main" id="{2F5D03DA-4257-204B-A163-0B79EABD9822}"/>
              </a:ext>
            </a:extLst>
          </p:cNvPr>
          <p:cNvPicPr>
            <a:picLocks noChangeAspect="1"/>
          </p:cNvPicPr>
          <p:nvPr/>
        </p:nvPicPr>
        <p:blipFill>
          <a:blip r:embed="rId4"/>
          <a:stretch>
            <a:fillRect/>
          </a:stretch>
        </p:blipFill>
        <p:spPr>
          <a:xfrm>
            <a:off x="7054850" y="3011985"/>
            <a:ext cx="3782484" cy="2512453"/>
          </a:xfrm>
          <a:prstGeom prst="rect">
            <a:avLst/>
          </a:prstGeom>
        </p:spPr>
      </p:pic>
    </p:spTree>
    <p:extLst>
      <p:ext uri="{BB962C8B-B14F-4D97-AF65-F5344CB8AC3E}">
        <p14:creationId xmlns:p14="http://schemas.microsoft.com/office/powerpoint/2010/main" val="4284921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I’m Looking Forward to it!</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66800" y="2103120"/>
            <a:ext cx="10058400" cy="3849624"/>
          </a:xfrm>
        </p:spPr>
        <p:txBody>
          <a:bodyPr>
            <a:normAutofit lnSpcReduction="10000"/>
          </a:bodyPr>
          <a:lstStyle/>
          <a:p>
            <a:pPr marL="0" indent="0" algn="ctr">
              <a:buNone/>
            </a:pPr>
            <a:endParaRPr lang="en-US" sz="1800" dirty="0"/>
          </a:p>
          <a:p>
            <a:pPr marL="0" indent="0" algn="ctr">
              <a:buNone/>
            </a:pPr>
            <a:endParaRPr lang="en-US" sz="1800" dirty="0"/>
          </a:p>
          <a:p>
            <a:pPr marL="0" indent="0" algn="ctr">
              <a:buNone/>
            </a:pPr>
            <a:endParaRPr lang="en-US" sz="1800" dirty="0"/>
          </a:p>
          <a:p>
            <a:pPr marL="0" indent="0" algn="ctr">
              <a:buNone/>
            </a:pPr>
            <a:r>
              <a:rPr lang="en-US" sz="7200" dirty="0"/>
              <a:t>And I hope you are too!</a:t>
            </a:r>
          </a:p>
        </p:txBody>
      </p:sp>
    </p:spTree>
    <p:extLst>
      <p:ext uri="{BB962C8B-B14F-4D97-AF65-F5344CB8AC3E}">
        <p14:creationId xmlns:p14="http://schemas.microsoft.com/office/powerpoint/2010/main" val="83076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Some Food for Thought… How do we recognize intelligence?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fontScale="92500"/>
          </a:bodyPr>
          <a:lstStyle/>
          <a:p>
            <a:r>
              <a:rPr lang="en-US" sz="2400" dirty="0"/>
              <a:t>How do I know that I am intelligent?</a:t>
            </a:r>
          </a:p>
          <a:p>
            <a:r>
              <a:rPr lang="en-US" sz="2400" dirty="0"/>
              <a:t>How do I know that someone else is intelligent?</a:t>
            </a:r>
          </a:p>
          <a:p>
            <a:r>
              <a:rPr lang="en-US" sz="2400" dirty="0"/>
              <a:t>Is the human brain a machine?</a:t>
            </a:r>
          </a:p>
          <a:p>
            <a:r>
              <a:rPr lang="en-US" sz="2400" dirty="0"/>
              <a:t>Can an electromechanical machine that </a:t>
            </a:r>
            <a:r>
              <a:rPr lang="en-US" sz="2400" i="1" dirty="0"/>
              <a:t>processes</a:t>
            </a:r>
            <a:r>
              <a:rPr lang="en-US" sz="2400" dirty="0"/>
              <a:t> like the brain have a mind?</a:t>
            </a:r>
          </a:p>
          <a:p>
            <a:r>
              <a:rPr lang="en-US" sz="2400" dirty="0"/>
              <a:t>Can an electromechanical machine that </a:t>
            </a:r>
            <a:r>
              <a:rPr lang="en-US" sz="2400" i="1" dirty="0"/>
              <a:t>acts</a:t>
            </a:r>
            <a:r>
              <a:rPr lang="en-US" sz="2400" dirty="0"/>
              <a:t> like a brain have a mind?</a:t>
            </a:r>
          </a:p>
          <a:p>
            <a:r>
              <a:rPr lang="en-US" sz="2400" dirty="0"/>
              <a:t>Can a machine have consciousness?</a:t>
            </a:r>
          </a:p>
          <a:p>
            <a:pPr marL="0" indent="0">
              <a:buNone/>
            </a:pPr>
            <a:endParaRPr lang="en-US" sz="1800" dirty="0"/>
          </a:p>
          <a:p>
            <a:endParaRPr lang="en-US" sz="1800" dirty="0"/>
          </a:p>
          <a:p>
            <a:endParaRPr lang="en-US" sz="1800" dirty="0"/>
          </a:p>
          <a:p>
            <a:endParaRPr lang="en-US" sz="1800" dirty="0"/>
          </a:p>
          <a:p>
            <a:endParaRPr lang="en-US" sz="1800" dirty="0"/>
          </a:p>
          <a:p>
            <a:pPr marL="0" indent="0">
              <a:buNone/>
            </a:pPr>
            <a:endParaRPr lang="en-US" sz="1800" dirty="0"/>
          </a:p>
        </p:txBody>
      </p:sp>
    </p:spTree>
    <p:extLst>
      <p:ext uri="{BB962C8B-B14F-4D97-AF65-F5344CB8AC3E}">
        <p14:creationId xmlns:p14="http://schemas.microsoft.com/office/powerpoint/2010/main" val="123851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The Foundations of Artificial Intelligence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dirty="0"/>
              <a:t>Many influences</a:t>
            </a:r>
          </a:p>
          <a:p>
            <a:pPr lvl="1"/>
            <a:r>
              <a:rPr lang="en-US" sz="2200" dirty="0"/>
              <a:t>Philosophy</a:t>
            </a:r>
          </a:p>
          <a:p>
            <a:pPr lvl="1"/>
            <a:r>
              <a:rPr lang="en-US" sz="2200" dirty="0"/>
              <a:t>Mathematics</a:t>
            </a:r>
          </a:p>
          <a:p>
            <a:pPr lvl="1"/>
            <a:r>
              <a:rPr lang="en-US" sz="2200" dirty="0"/>
              <a:t>Economics</a:t>
            </a:r>
          </a:p>
          <a:p>
            <a:pPr lvl="1"/>
            <a:r>
              <a:rPr lang="en-US" sz="2200" dirty="0"/>
              <a:t>Neuroscience</a:t>
            </a:r>
          </a:p>
          <a:p>
            <a:pPr lvl="1"/>
            <a:r>
              <a:rPr lang="en-US" sz="2200" dirty="0"/>
              <a:t>Psychology</a:t>
            </a:r>
          </a:p>
          <a:p>
            <a:pPr lvl="1"/>
            <a:r>
              <a:rPr lang="en-US" sz="2200" dirty="0"/>
              <a:t>Computer Engineering</a:t>
            </a:r>
          </a:p>
          <a:p>
            <a:pPr lvl="1"/>
            <a:r>
              <a:rPr lang="en-US" sz="2200" dirty="0"/>
              <a:t>Control Theory and Cybernetics</a:t>
            </a:r>
          </a:p>
          <a:p>
            <a:pPr lvl="1"/>
            <a:r>
              <a:rPr lang="en-US" sz="2200" dirty="0"/>
              <a:t>Linguistics</a:t>
            </a:r>
          </a:p>
          <a:p>
            <a:pPr marL="0" indent="0">
              <a:buNone/>
            </a:pPr>
            <a:endParaRPr lang="en-US" sz="1800" dirty="0"/>
          </a:p>
          <a:p>
            <a:endParaRPr lang="en-US" sz="1800" dirty="0"/>
          </a:p>
          <a:p>
            <a:endParaRPr lang="en-US" sz="1800" dirty="0"/>
          </a:p>
          <a:p>
            <a:endParaRPr lang="en-US" sz="1800" dirty="0"/>
          </a:p>
          <a:p>
            <a:endParaRPr lang="en-US" sz="1800" dirty="0"/>
          </a:p>
          <a:p>
            <a:pPr marL="0" indent="0">
              <a:buNone/>
            </a:pPr>
            <a:endParaRPr lang="en-US" sz="1800" dirty="0"/>
          </a:p>
        </p:txBody>
      </p:sp>
    </p:spTree>
    <p:extLst>
      <p:ext uri="{BB962C8B-B14F-4D97-AF65-F5344CB8AC3E}">
        <p14:creationId xmlns:p14="http://schemas.microsoft.com/office/powerpoint/2010/main" val="1116628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dissolv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dissolve">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Digging into some specific ‘isms’ that shaped the field (Philosophy)</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fontScale="77500" lnSpcReduction="20000"/>
          </a:bodyPr>
          <a:lstStyle/>
          <a:p>
            <a:r>
              <a:rPr lang="en-US" sz="2800" b="1" dirty="0"/>
              <a:t>Rationalism</a:t>
            </a:r>
            <a:r>
              <a:rPr lang="en-US" sz="2800" dirty="0"/>
              <a:t>: Using the power of reasoning to understand the world.</a:t>
            </a:r>
          </a:p>
          <a:p>
            <a:r>
              <a:rPr lang="en-US" sz="2800" b="1" dirty="0"/>
              <a:t>Dualism</a:t>
            </a:r>
            <a:r>
              <a:rPr lang="en-US" sz="2800" dirty="0"/>
              <a:t>: Bodies are made of physical substance, minds are made of ethereal mental substance.</a:t>
            </a:r>
          </a:p>
          <a:p>
            <a:r>
              <a:rPr lang="en-US" sz="2800" b="1" dirty="0"/>
              <a:t>Materialism</a:t>
            </a:r>
            <a:r>
              <a:rPr lang="en-US" sz="2800" dirty="0"/>
              <a:t>: An alternative to Dualism. Brain is still operating according to physics!</a:t>
            </a:r>
          </a:p>
          <a:p>
            <a:r>
              <a:rPr lang="en-US" sz="2800" b="1" dirty="0"/>
              <a:t>Empiricism</a:t>
            </a:r>
            <a:r>
              <a:rPr lang="en-US" sz="2800" dirty="0"/>
              <a:t>: “Nothing is in the understanding, which was not first in the senses” – John Locke</a:t>
            </a:r>
          </a:p>
          <a:p>
            <a:r>
              <a:rPr lang="en-US" sz="2800" b="1" dirty="0"/>
              <a:t>Logical Positivism</a:t>
            </a:r>
            <a:r>
              <a:rPr lang="en-US" sz="2800" dirty="0"/>
              <a:t>: All knowledge can be characterized by logical theories connected to “observational sentences” (sensory input)</a:t>
            </a:r>
          </a:p>
          <a:p>
            <a:endParaRPr lang="en-US" sz="1800" dirty="0"/>
          </a:p>
          <a:p>
            <a:endParaRPr lang="en-US" sz="1800" dirty="0"/>
          </a:p>
          <a:p>
            <a:endParaRPr lang="en-US" sz="1800" dirty="0"/>
          </a:p>
          <a:p>
            <a:endParaRPr lang="en-US" sz="1800" dirty="0"/>
          </a:p>
          <a:p>
            <a:pPr marL="0" indent="0">
              <a:buNone/>
            </a:pPr>
            <a:endParaRPr lang="en-US" sz="1800" dirty="0"/>
          </a:p>
        </p:txBody>
      </p:sp>
    </p:spTree>
    <p:extLst>
      <p:ext uri="{BB962C8B-B14F-4D97-AF65-F5344CB8AC3E}">
        <p14:creationId xmlns:p14="http://schemas.microsoft.com/office/powerpoint/2010/main" val="1126238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Digging into some specific ‘isms’ that shaped the field (Psychology)</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b="1" dirty="0"/>
              <a:t>Mentalism</a:t>
            </a:r>
            <a:r>
              <a:rPr lang="en-US" sz="2400" dirty="0"/>
              <a:t>: Minds should be described by their internal states, such as thoughts and beliefs.</a:t>
            </a:r>
          </a:p>
          <a:p>
            <a:r>
              <a:rPr lang="en-US" sz="2400" b="1" dirty="0"/>
              <a:t>Behaviorism</a:t>
            </a:r>
            <a:r>
              <a:rPr lang="en-US" sz="2400" dirty="0"/>
              <a:t>: We cannot directly observe the mind; should only concern ourselves with observable behaviors.</a:t>
            </a:r>
            <a:endParaRPr lang="en-US" sz="1800" dirty="0"/>
          </a:p>
          <a:p>
            <a:endParaRPr lang="en-US" sz="1800" dirty="0"/>
          </a:p>
          <a:p>
            <a:endParaRPr lang="en-US" sz="1800" dirty="0"/>
          </a:p>
          <a:p>
            <a:endParaRPr lang="en-US" sz="1800" dirty="0"/>
          </a:p>
          <a:p>
            <a:pPr marL="0" indent="0">
              <a:buNone/>
            </a:pPr>
            <a:endParaRPr lang="en-US" sz="1800" dirty="0"/>
          </a:p>
        </p:txBody>
      </p:sp>
    </p:spTree>
    <p:extLst>
      <p:ext uri="{BB962C8B-B14F-4D97-AF65-F5344CB8AC3E}">
        <p14:creationId xmlns:p14="http://schemas.microsoft.com/office/powerpoint/2010/main" val="931272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Weak AI vs. Strong AI</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b="1" dirty="0"/>
              <a:t>Weak AI</a:t>
            </a:r>
            <a:r>
              <a:rPr lang="en-US" sz="2400" dirty="0"/>
              <a:t>: Machines can act </a:t>
            </a:r>
            <a:r>
              <a:rPr lang="en-US" sz="2400" i="1" dirty="0"/>
              <a:t>as if </a:t>
            </a:r>
            <a:r>
              <a:rPr lang="en-US" sz="2400" dirty="0"/>
              <a:t>they are intelligent.</a:t>
            </a:r>
          </a:p>
          <a:p>
            <a:pPr lvl="1"/>
            <a:r>
              <a:rPr lang="en-US" sz="2200" dirty="0"/>
              <a:t>Alternatively: good at specific things.</a:t>
            </a:r>
          </a:p>
          <a:p>
            <a:r>
              <a:rPr lang="en-US" sz="2400" b="1" dirty="0"/>
              <a:t>Strong AI</a:t>
            </a:r>
            <a:r>
              <a:rPr lang="en-US" sz="2400" dirty="0"/>
              <a:t>: If it </a:t>
            </a:r>
            <a:r>
              <a:rPr lang="en-US" sz="2400" i="1" dirty="0"/>
              <a:t>appears</a:t>
            </a:r>
            <a:r>
              <a:rPr lang="en-US" sz="2400" dirty="0"/>
              <a:t> to do this, then it is actually thinking (and not just </a:t>
            </a:r>
            <a:r>
              <a:rPr lang="en-US" sz="2400" i="1" dirty="0"/>
              <a:t>simulating</a:t>
            </a:r>
            <a:r>
              <a:rPr lang="en-US" sz="2400" dirty="0"/>
              <a:t> thinking)</a:t>
            </a:r>
          </a:p>
          <a:p>
            <a:pPr lvl="1"/>
            <a:r>
              <a:rPr lang="en-US" sz="1600" dirty="0"/>
              <a:t>Alternatively: Good at all tasks.</a:t>
            </a:r>
          </a:p>
          <a:p>
            <a:endParaRPr lang="en-US" sz="1800" dirty="0"/>
          </a:p>
          <a:p>
            <a:endParaRPr lang="en-US" sz="1800" dirty="0"/>
          </a:p>
          <a:p>
            <a:endParaRPr lang="en-US" sz="1800" dirty="0"/>
          </a:p>
          <a:p>
            <a:pPr marL="0" indent="0">
              <a:buNone/>
            </a:pPr>
            <a:endParaRPr lang="en-US" sz="1800" dirty="0"/>
          </a:p>
        </p:txBody>
      </p:sp>
    </p:spTree>
    <p:extLst>
      <p:ext uri="{BB962C8B-B14F-4D97-AF65-F5344CB8AC3E}">
        <p14:creationId xmlns:p14="http://schemas.microsoft.com/office/powerpoint/2010/main" val="2217216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The Chinese Room</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endParaRPr lang="en-US" sz="1800" dirty="0"/>
          </a:p>
          <a:p>
            <a:endParaRPr lang="en-US" sz="1800" dirty="0"/>
          </a:p>
          <a:p>
            <a:endParaRPr lang="en-US" sz="1800" dirty="0"/>
          </a:p>
          <a:p>
            <a:pPr marL="0" indent="0">
              <a:buNone/>
            </a:pPr>
            <a:endParaRPr lang="en-US" sz="1800" dirty="0"/>
          </a:p>
        </p:txBody>
      </p:sp>
      <p:pic>
        <p:nvPicPr>
          <p:cNvPr id="4" name="Picture 3">
            <a:extLst>
              <a:ext uri="{FF2B5EF4-FFF2-40B4-BE49-F238E27FC236}">
                <a16:creationId xmlns:a16="http://schemas.microsoft.com/office/drawing/2014/main" id="{CC4795A8-D31A-EE45-AE55-34B169815D80}"/>
              </a:ext>
            </a:extLst>
          </p:cNvPr>
          <p:cNvPicPr>
            <a:picLocks noChangeAspect="1"/>
          </p:cNvPicPr>
          <p:nvPr/>
        </p:nvPicPr>
        <p:blipFill>
          <a:blip r:embed="rId3"/>
          <a:stretch>
            <a:fillRect/>
          </a:stretch>
        </p:blipFill>
        <p:spPr>
          <a:xfrm>
            <a:off x="1619250" y="1913466"/>
            <a:ext cx="8953500" cy="4521200"/>
          </a:xfrm>
          <a:prstGeom prst="rect">
            <a:avLst/>
          </a:prstGeom>
        </p:spPr>
      </p:pic>
    </p:spTree>
    <p:extLst>
      <p:ext uri="{BB962C8B-B14F-4D97-AF65-F5344CB8AC3E}">
        <p14:creationId xmlns:p14="http://schemas.microsoft.com/office/powerpoint/2010/main" val="37050021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The Chinese Room</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dirty="0"/>
              <a:t>Proposed by John Searle in 1980</a:t>
            </a:r>
          </a:p>
          <a:p>
            <a:r>
              <a:rPr lang="en-US" sz="2400" dirty="0"/>
              <a:t>Does the person in the room understand Chinese?</a:t>
            </a:r>
          </a:p>
          <a:p>
            <a:r>
              <a:rPr lang="en-US" sz="2400" dirty="0"/>
              <a:t>Does the rule book understand Chinese?</a:t>
            </a:r>
          </a:p>
          <a:p>
            <a:r>
              <a:rPr lang="en-US" sz="2400" dirty="0"/>
              <a:t>Does the room understand Chinese?</a:t>
            </a:r>
          </a:p>
          <a:p>
            <a:r>
              <a:rPr lang="en-US" sz="2400" dirty="0"/>
              <a:t>Searle uses this to claim: brains cause minds, and while other machines might also cause minds, programs do not.</a:t>
            </a:r>
            <a:endParaRPr lang="en-US" sz="1800" dirty="0"/>
          </a:p>
          <a:p>
            <a:endParaRPr lang="en-US" sz="1800" dirty="0"/>
          </a:p>
          <a:p>
            <a:endParaRPr lang="en-US" sz="1800" dirty="0"/>
          </a:p>
          <a:p>
            <a:pPr marL="0" indent="0">
              <a:buNone/>
            </a:pPr>
            <a:endParaRPr lang="en-US" sz="1800" dirty="0"/>
          </a:p>
        </p:txBody>
      </p:sp>
    </p:spTree>
    <p:extLst>
      <p:ext uri="{BB962C8B-B14F-4D97-AF65-F5344CB8AC3E}">
        <p14:creationId xmlns:p14="http://schemas.microsoft.com/office/powerpoint/2010/main" val="3125020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dissolv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dissolv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dissolve">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Office">
      <a:dk1>
        <a:srgbClr val="000000"/>
      </a:dk1>
      <a:lt1>
        <a:srgbClr val="FFFFFF"/>
      </a:lt1>
      <a:dk2>
        <a:srgbClr val="2E3948"/>
      </a:dk2>
      <a:lt2>
        <a:srgbClr val="E7E6E6"/>
      </a:lt2>
      <a:accent1>
        <a:srgbClr val="5A82CB"/>
      </a:accent1>
      <a:accent2>
        <a:srgbClr val="ED7D31"/>
      </a:accent2>
      <a:accent3>
        <a:srgbClr val="A3A3A3"/>
      </a:accent3>
      <a:accent4>
        <a:srgbClr val="CF9B00"/>
      </a:accent4>
      <a:accent5>
        <a:srgbClr val="5B9BD5"/>
      </a:accent5>
      <a:accent6>
        <a:srgbClr val="70AD47"/>
      </a:accent6>
      <a:hlink>
        <a:srgbClr val="D26012"/>
      </a:hlink>
      <a:folHlink>
        <a:srgbClr val="A9718D"/>
      </a:folHlink>
    </a:clrScheme>
    <a:fontScheme name="Savon">
      <a:majorFont>
        <a:latin typeface="Sagona Extra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agona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294</TotalTime>
  <Words>3384</Words>
  <Application>Microsoft Office PowerPoint</Application>
  <PresentationFormat>Widescreen</PresentationFormat>
  <Paragraphs>236</Paragraphs>
  <Slides>21</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Calibri</vt:lpstr>
      <vt:lpstr>Garamond</vt:lpstr>
      <vt:lpstr>Sagona Book</vt:lpstr>
      <vt:lpstr>Sagona ExtraLight</vt:lpstr>
      <vt:lpstr>SavonVTI</vt:lpstr>
      <vt:lpstr>Introduction to AI, Spring 2023  Philosophical Underpinnings</vt:lpstr>
      <vt:lpstr>What is AI?</vt:lpstr>
      <vt:lpstr>Some Food for Thought… How do we recognize intelligence?</vt:lpstr>
      <vt:lpstr>The Foundations of Artificial Intelligence</vt:lpstr>
      <vt:lpstr>Digging into some specific ‘isms’ that shaped the field (Philosophy)</vt:lpstr>
      <vt:lpstr>Digging into some specific ‘isms’ that shaped the field (Psychology)</vt:lpstr>
      <vt:lpstr>Weak AI vs. Strong AI</vt:lpstr>
      <vt:lpstr>The Chinese Room</vt:lpstr>
      <vt:lpstr>The Chinese Room</vt:lpstr>
      <vt:lpstr>Four Approaches to AI</vt:lpstr>
      <vt:lpstr>Acting Humanly – getting computers to do things which people are better at.</vt:lpstr>
      <vt:lpstr>Thinking Humanly – The automation of activities we associate with human thinking.</vt:lpstr>
      <vt:lpstr>Thinking Rationally – The “laws of thought” approach</vt:lpstr>
      <vt:lpstr>Acting Rationally – Intelligent Behavior in Artifacts</vt:lpstr>
      <vt:lpstr>Ethics and Concerns – for Humans!</vt:lpstr>
      <vt:lpstr>A Final “Ism”</vt:lpstr>
      <vt:lpstr>A Sneak Peak at Some of the Topics of the Course</vt:lpstr>
      <vt:lpstr>A Sneak Peak at Some of the Topics of the Course</vt:lpstr>
      <vt:lpstr>A Sneak Peak at Some of the Topics of the Course</vt:lpstr>
      <vt:lpstr>A Sneak Peak at Some of the Topics of the Course</vt:lpstr>
      <vt:lpstr>I’m Looking Forward to 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AI, SPR2020  Philsophical Underpinnings</dc:title>
  <dc:creator>Benjamin Michael Samuel</dc:creator>
  <cp:lastModifiedBy>Ben Samuel</cp:lastModifiedBy>
  <cp:revision>46</cp:revision>
  <dcterms:created xsi:type="dcterms:W3CDTF">2020-01-13T18:17:54Z</dcterms:created>
  <dcterms:modified xsi:type="dcterms:W3CDTF">2023-01-19T19:57:28Z</dcterms:modified>
</cp:coreProperties>
</file>